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66" r:id="rId3"/>
    <p:sldId id="369" r:id="rId5"/>
    <p:sldId id="386" r:id="rId6"/>
    <p:sldId id="345" r:id="rId7"/>
    <p:sldId id="362" r:id="rId8"/>
    <p:sldId id="378" r:id="rId9"/>
    <p:sldId id="383" r:id="rId10"/>
    <p:sldId id="365" r:id="rId11"/>
    <p:sldId id="285" r:id="rId12"/>
  </p:sldIdLst>
  <p:sldSz cx="9144000" cy="6858000" type="screen4x3"/>
  <p:notesSz cx="6858000" cy="9144000"/>
  <p:defaultTextStyle>
    <a:lvl1pPr marL="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9BBB59"/>
    <a:srgbClr val="FF8811"/>
    <a:srgbClr val="ED7D31"/>
    <a:srgbClr val="446FA3"/>
    <a:srgbClr val="385D8A"/>
    <a:srgbClr val="7F7F7F"/>
    <a:srgbClr val="953735"/>
    <a:srgbClr val="4BACC6"/>
    <a:srgbClr val="012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>
      <p:cViewPr varScale="1">
        <p:scale>
          <a:sx n="95" d="100"/>
          <a:sy n="95" d="100"/>
        </p:scale>
        <p:origin x="676" y="60"/>
      </p:cViewPr>
      <p:guideLst>
        <p:guide orient="horz" pos="2133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CN" sz="1200"/>
            </a:lvl1pPr>
          </a:lstStyle>
          <a:p>
            <a:fld id="{6E7D018D-748F-47BF-843A-40349A141CAC}" type="datetimeFigureOut">
              <a:rPr lang="en-US" altLang="zh-CN" smtClean="0"/>
            </a:fld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CN" sz="1200"/>
            </a:lvl1pPr>
          </a:lstStyle>
          <a:p>
            <a:fld id="{04AC5213-BACC-41AB-9B61-B40CF6C5296E}" type="slidenum">
              <a:rPr lang="en-US" altLang="zh-CN" smtClean="0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CN" sz="1200"/>
            </a:lvl1pPr>
          </a:lstStyle>
          <a:p>
            <a:fld id="{23E9B8FB-2ABD-42C9-A6DA-A6789EAF441D}" type="datetimeFigureOut">
              <a:rPr lang="zh-CN" altLang="en-US"/>
            </a:fld>
            <a:endParaRPr lang="zh-CN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CN" sz="1200"/>
            </a:lvl1pPr>
          </a:lstStyle>
          <a:p>
            <a:fld id="{BE2A7042-DEED-4AA1-9E89-4A16B2572577}" type="slidenum">
              <a:rPr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CN" smtClean="0"/>
            </a:fld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相册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zh-CN"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单击此处添加相册标题</a:t>
            </a:r>
            <a:endParaRPr kumimoji="0" lang="zh-CN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zh-CN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zh-CN"/>
              <a:t>单击此处添加日期或详细信息</a:t>
            </a:r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横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zh-CN" sz="200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混向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纵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zh-CN" sz="16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zh-CN" sz="16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zh-CN" sz="16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zh-CN" sz="16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横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zh-CN" sz="16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zh-CN" sz="16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zh-CN" sz="16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zh-CN" sz="16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纵栏(带大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zh-CN" sz="28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栏: 1 纵栏和 3 横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栏: 3 横栏和 2 纵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栏: 2 横栏和 3 纵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正方形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905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zh-CN" sz="200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栏，正方形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zh-CN"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905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905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zh-CN" sz="200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zh-CN" sz="200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zh-CN" sz="24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zh-CN" sz="200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zh-CN" altLang="en-US"/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/>
            </a:fld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zh-CN" altLang="en-US"/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/>
            </a:fld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纵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zh-CN" sz="200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栏全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kumimoji="0" lang="zh-CN"/>
              <a:t>单击图标添加全页图片</a:t>
            </a:r>
            <a:endParaRPr kumimoji="0" lang="zh-CN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相册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zh-CN" sz="12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zh-CN"/>
              <a:t>单击此处添加副标题</a:t>
            </a:r>
            <a:endParaRPr kumimoji="0" lang="zh-CN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zh-CN" sz="32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zh-CN"/>
              <a:t>单击此处添加节标题</a:t>
            </a:r>
            <a:endParaRPr kumimoji="0" lang="zh-CN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纵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zh-CN" sz="18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zh-CN" sz="18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横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zh-CN" sz="18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zh-CN" sz="18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混向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zh-CN" sz="200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纵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zh-CN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 lang="zh-CN" altLang="en-US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zh-CN" sz="20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zh-CN" sz="20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zh-CN" sz="2000" baseline="0"/>
            </a:lvl1pPr>
          </a:lstStyle>
          <a:p>
            <a:pPr lvl="0"/>
            <a:r>
              <a:rPr kumimoji="0" lang="zh-CN"/>
              <a:t>单击此处添加标题</a:t>
            </a:r>
            <a:endParaRPr kumimoji="0" lang="zh-CN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en-US" altLang="zh-CN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zh-CN" sz="1200">
                <a:solidFill>
                  <a:schemeClr val="bg1"/>
                </a:solidFill>
              </a:defRPr>
            </a:lvl1pPr>
          </a:lstStyle>
          <a:p>
            <a:pPr algn="r"/>
            <a:fld id="{9668B50E-0B48-4566-8609-C51CF752A7DF}" type="datetimeFigureOut">
              <a:rPr kumimoji="0" lang="en-US" altLang="zh-CN">
                <a:solidFill>
                  <a:schemeClr val="bg1"/>
                </a:solidFill>
              </a:rPr>
            </a:fld>
            <a:endParaRPr kumimoji="0" lang="zh-CN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zh-CN" sz="1200">
                <a:solidFill>
                  <a:schemeClr val="bg1"/>
                </a:solidFill>
              </a:defRPr>
            </a:lvl1pPr>
          </a:lstStyle>
          <a:p>
            <a:pPr algn="l"/>
            <a:endParaRPr kumimoji="0" lang="zh-CN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zh-CN" sz="1200">
                <a:solidFill>
                  <a:schemeClr val="bg1"/>
                </a:solidFill>
              </a:defRPr>
            </a:lvl1pPr>
          </a:lstStyle>
          <a:p>
            <a:fld id="{8A4431D5-1B33-458B-8AFD-CECCB0FA18CB}" type="slidenum">
              <a:rPr kumimoji="0" lang="en-US" altLang="zh-CN">
                <a:solidFill>
                  <a:schemeClr val="bg1"/>
                </a:solidFill>
              </a:rPr>
            </a:fld>
            <a:endParaRPr kumimoji="0" lang="zh-CN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zh-CN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 panose="020B0604020202020204"/>
        <a:buChar char="•"/>
        <a:defRPr kumimoji="0" lang="zh-CN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 panose="020B0604020202020204"/>
        <a:buChar char="–"/>
        <a:defRPr kumimoji="0" lang="zh-CN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lang="zh-CN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 panose="020B0604020202020204"/>
        <a:buChar char="–"/>
        <a:defRPr kumimoji="0" lang="zh-CN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 panose="020B0604020202020204"/>
        <a:buChar char="»"/>
        <a:defRPr kumimoji="0" lang="zh-CN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8445" y="668020"/>
            <a:ext cx="67881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altLang="en-US" sz="5400" b="1" dirty="0" smtClean="0">
                <a:solidFill>
                  <a:srgbClr val="01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成为时间的管理者</a:t>
            </a:r>
            <a:endParaRPr altLang="en-US" sz="5400" b="1" dirty="0" smtClean="0">
              <a:solidFill>
                <a:srgbClr val="01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64070" y="4869180"/>
            <a:ext cx="216535" cy="2016125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63790" y="5300980"/>
            <a:ext cx="1440180" cy="1584325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sp>
        <p:nvSpPr>
          <p:cNvPr id="11" name="等腰三角形 10"/>
          <p:cNvSpPr/>
          <p:nvPr/>
        </p:nvSpPr>
        <p:spPr>
          <a:xfrm rot="3180000">
            <a:off x="4676140" y="2326640"/>
            <a:ext cx="360045" cy="1607820"/>
          </a:xfrm>
          <a:prstGeom prst="triangle">
            <a:avLst>
              <a:gd name="adj" fmla="val 5941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568315" y="2294890"/>
            <a:ext cx="1097915" cy="4495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tingsha宋体 (正文)"/>
              </a:rPr>
              <a:t>起床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tingsha宋体 (正文)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568315" y="4245610"/>
            <a:ext cx="1097915" cy="449580"/>
          </a:xfrm>
          <a:prstGeom prst="round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ngsha宋体 (正文)"/>
              </a:rPr>
              <a:t>上学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ngsha宋体 (正文)"/>
            </a:endParaRPr>
          </a:p>
        </p:txBody>
      </p:sp>
      <p:sp>
        <p:nvSpPr>
          <p:cNvPr id="16" name="等腰三角形 15"/>
          <p:cNvSpPr/>
          <p:nvPr/>
        </p:nvSpPr>
        <p:spPr>
          <a:xfrm rot="7440000">
            <a:off x="4728845" y="4766310"/>
            <a:ext cx="360045" cy="14401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87670" y="5868035"/>
            <a:ext cx="1097915" cy="4495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tingsha宋体 (正文)"/>
              </a:rPr>
              <a:t>中午</a:t>
            </a:r>
            <a:endParaRPr lang="zh-CN" altLang="en-US" sz="3200" b="1" dirty="0">
              <a:solidFill>
                <a:srgbClr val="FF0000"/>
              </a:solidFill>
              <a:latin typeface="tingsha宋体 (正文)"/>
            </a:endParaRPr>
          </a:p>
        </p:txBody>
      </p:sp>
      <p:sp>
        <p:nvSpPr>
          <p:cNvPr id="18" name="等腰三角形 17"/>
          <p:cNvSpPr/>
          <p:nvPr/>
        </p:nvSpPr>
        <p:spPr>
          <a:xfrm rot="14040000">
            <a:off x="1942465" y="4862830"/>
            <a:ext cx="360045" cy="1440180"/>
          </a:xfrm>
          <a:prstGeom prst="triangle">
            <a:avLst/>
          </a:prstGeom>
          <a:solidFill>
            <a:schemeClr val="accent5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38785" y="5868035"/>
            <a:ext cx="1097915" cy="449580"/>
          </a:xfrm>
          <a:prstGeom prst="roundRect">
            <a:avLst/>
          </a:prstGeom>
          <a:noFill/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tingsha宋体 (正文)"/>
              </a:rPr>
              <a:t>下午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tingsha宋体 (正文)"/>
            </a:endParaRPr>
          </a:p>
        </p:txBody>
      </p:sp>
      <p:sp>
        <p:nvSpPr>
          <p:cNvPr id="20" name="等腰三角形 19"/>
          <p:cNvSpPr/>
          <p:nvPr/>
        </p:nvSpPr>
        <p:spPr>
          <a:xfrm rot="5400000" flipV="1">
            <a:off x="1848485" y="3749675"/>
            <a:ext cx="407035" cy="1030605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38785" y="4018915"/>
            <a:ext cx="1097915" cy="449580"/>
          </a:xfrm>
          <a:prstGeom prst="roundRect">
            <a:avLst/>
          </a:prstGeom>
          <a:noFill/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rgbClr val="953735"/>
                </a:solidFill>
                <a:latin typeface="tingsha宋体 (正文)"/>
              </a:rPr>
              <a:t>放学</a:t>
            </a:r>
            <a:endParaRPr lang="zh-CN" altLang="en-US" sz="3200" b="1" dirty="0">
              <a:solidFill>
                <a:srgbClr val="953735"/>
              </a:solidFill>
              <a:latin typeface="tingsha宋体 (正文)"/>
            </a:endParaRPr>
          </a:p>
        </p:txBody>
      </p:sp>
      <p:sp>
        <p:nvSpPr>
          <p:cNvPr id="22" name="等腰三角形 21"/>
          <p:cNvSpPr/>
          <p:nvPr/>
        </p:nvSpPr>
        <p:spPr>
          <a:xfrm rot="18360000">
            <a:off x="1936115" y="2458085"/>
            <a:ext cx="373380" cy="144843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38785" y="2294890"/>
            <a:ext cx="1097915" cy="449580"/>
          </a:xfrm>
          <a:prstGeom prst="round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tingsha宋体 (正文)"/>
              </a:rPr>
              <a:t>夜晚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ngsha宋体 (正文)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4934585" y="4039870"/>
            <a:ext cx="407035" cy="860425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rcRect b="7191"/>
          <a:stretch>
            <a:fillRect/>
          </a:stretch>
        </p:blipFill>
        <p:spPr>
          <a:xfrm>
            <a:off x="2253615" y="3251835"/>
            <a:ext cx="2454275" cy="2437130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5585" y="5440680"/>
            <a:ext cx="8672946" cy="1238250"/>
          </a:xfrm>
        </p:spPr>
        <p:txBody>
          <a:bodyPr/>
          <a:lstStyle/>
          <a:p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560" y="308610"/>
            <a:ext cx="7128510" cy="410464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pic>
        <p:nvPicPr>
          <p:cNvPr id="3" name="图片 2" descr="WK1A1936-编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604520"/>
            <a:ext cx="2982595" cy="44754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84220" y="920115"/>
            <a:ext cx="2345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z="28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周梦焱</a:t>
            </a:r>
            <a:endParaRPr altLang="zh-CN" sz="28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04845" y="1512570"/>
            <a:ext cx="39090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"/>
            </a:pPr>
            <a:r>
              <a:rPr lang="zh-CN" altLang="zh-CN" sz="20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国际注册正面管教家长讲师</a:t>
            </a:r>
            <a:endParaRPr lang="zh-CN" altLang="zh-CN" sz="20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"/>
            </a:pPr>
            <a:r>
              <a:rPr lang="zh-CN" altLang="zh-CN" sz="20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国际注册婚姻鼓励咨询师</a:t>
            </a:r>
            <a:endParaRPr lang="zh-CN" altLang="zh-CN" sz="20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"/>
            </a:pPr>
            <a:r>
              <a:rPr lang="zh-CN" altLang="zh-CN" sz="20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思维导图培训师</a:t>
            </a:r>
            <a:endParaRPr lang="zh-CN" altLang="zh-CN" sz="20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"/>
            </a:pPr>
            <a:r>
              <a:rPr altLang="zh-CN" sz="20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TTT软培训师</a:t>
            </a:r>
            <a:endParaRPr altLang="zh-CN" sz="20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l">
              <a:lnSpc>
                <a:spcPct val="140000"/>
              </a:lnSpc>
              <a:buFont typeface="Wingdings" panose="05000000000000000000" charset="0"/>
              <a:buChar char=""/>
            </a:pPr>
            <a:r>
              <a:rPr altLang="zh-CN" sz="20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关爱留守儿童幸福种子师资</a:t>
            </a:r>
            <a:endParaRPr altLang="zh-CN" sz="20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993" t="9945" r="8265" b="9712"/>
          <a:stretch>
            <a:fillRect/>
          </a:stretch>
        </p:blipFill>
        <p:spPr>
          <a:xfrm>
            <a:off x="68580" y="285750"/>
            <a:ext cx="8511540" cy="6539230"/>
          </a:xfrm>
          <a:prstGeom prst="rect">
            <a:avLst/>
          </a:prstGeom>
        </p:spPr>
      </p:pic>
      <p:sp>
        <p:nvSpPr>
          <p:cNvPr id="16" name="空心弧 15"/>
          <p:cNvSpPr/>
          <p:nvPr/>
        </p:nvSpPr>
        <p:spPr>
          <a:xfrm>
            <a:off x="2329815" y="712470"/>
            <a:ext cx="4210685" cy="2274570"/>
          </a:xfrm>
          <a:prstGeom prst="blockArc">
            <a:avLst>
              <a:gd name="adj1" fmla="val 10811725"/>
              <a:gd name="adj2" fmla="val 0"/>
              <a:gd name="adj3" fmla="val 25000"/>
            </a:avLst>
          </a:prstGeom>
          <a:solidFill>
            <a:schemeClr val="bg1"/>
          </a:solidFill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tx1"/>
              </a:solidFill>
              <a:latin typeface="tingsha宋体 (正文)"/>
            </a:endParaRPr>
          </a:p>
        </p:txBody>
      </p:sp>
      <p:sp>
        <p:nvSpPr>
          <p:cNvPr id="17" name="上箭头 16"/>
          <p:cNvSpPr/>
          <p:nvPr/>
        </p:nvSpPr>
        <p:spPr>
          <a:xfrm rot="3240000">
            <a:off x="2739390" y="1263650"/>
            <a:ext cx="240665" cy="287655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sp>
        <p:nvSpPr>
          <p:cNvPr id="18" name="上箭头 17"/>
          <p:cNvSpPr/>
          <p:nvPr/>
        </p:nvSpPr>
        <p:spPr>
          <a:xfrm rot="5400000">
            <a:off x="4314825" y="880745"/>
            <a:ext cx="240665" cy="287655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sp>
        <p:nvSpPr>
          <p:cNvPr id="19" name="上箭头 18"/>
          <p:cNvSpPr/>
          <p:nvPr/>
        </p:nvSpPr>
        <p:spPr>
          <a:xfrm rot="7260000">
            <a:off x="5951855" y="1318895"/>
            <a:ext cx="240665" cy="28765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sp>
        <p:nvSpPr>
          <p:cNvPr id="20" name="文本框 19"/>
          <p:cNvSpPr txBox="1"/>
          <p:nvPr/>
        </p:nvSpPr>
        <p:spPr>
          <a:xfrm rot="20580000">
            <a:off x="3232150" y="880745"/>
            <a:ext cx="960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</a:t>
            </a:r>
            <a:endParaRPr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rot="960000">
            <a:off x="4947285" y="951230"/>
            <a:ext cx="999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技巧</a:t>
            </a:r>
            <a:endParaRPr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8495" y="2254885"/>
            <a:ext cx="3421380" cy="4215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不做作业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沉溺网络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情绪起伏不定</a:t>
            </a:r>
            <a:endParaRPr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没有目标</a:t>
            </a:r>
            <a:endParaRPr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拖拉</a:t>
            </a:r>
            <a:endParaRPr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抗挫能力差</a:t>
            </a:r>
            <a:endParaRPr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结交</a:t>
            </a:r>
            <a:r>
              <a:rPr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不良朋友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无法与家长沟通</a:t>
            </a:r>
            <a:endParaRPr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寻求刺激伤害自己</a:t>
            </a:r>
            <a:endParaRPr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endParaRPr lang="en-US" altLang="zh-CN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7260" y="2254885"/>
            <a:ext cx="311086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</a:t>
            </a:r>
            <a:r>
              <a:rPr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自律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</a:t>
            </a:r>
            <a:r>
              <a:rPr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自信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√阳光</a:t>
            </a:r>
            <a:endParaRPr lang="zh-CN" altLang="en-US" sz="24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</a:t>
            </a:r>
            <a:r>
              <a:rPr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有解决问题的能力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</a:t>
            </a:r>
            <a:r>
              <a:rPr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有情绪管理的能力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</a:t>
            </a:r>
            <a:r>
              <a:rPr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有时间管理的能力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</a:t>
            </a:r>
            <a:r>
              <a:rPr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良好的人际交往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</a:t>
            </a:r>
            <a:r>
              <a:rPr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有责任感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</a:t>
            </a:r>
            <a:r>
              <a:rPr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幽默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</a:t>
            </a:r>
            <a:r>
              <a:rPr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善于沟通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2140" y="1772920"/>
            <a:ext cx="3411855" cy="50419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现在的挑战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8350" y="1750695"/>
            <a:ext cx="3411855" cy="50419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未来的品质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20" grpId="0"/>
      <p:bldP spid="18" grpId="0" bldLvl="0" animBg="1"/>
      <p:bldP spid="21" grpId="0"/>
      <p:bldP spid="19" grpId="0" bldLvl="0" animBg="1"/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255665" y="3004571"/>
            <a:ext cx="221488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私人逻辑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745740" y="1797685"/>
            <a:ext cx="1409700" cy="792480"/>
            <a:chOff x="5486" y="2860"/>
            <a:chExt cx="2220" cy="1248"/>
          </a:xfrm>
        </p:grpSpPr>
        <p:sp>
          <p:nvSpPr>
            <p:cNvPr id="5" name="椭圆 4"/>
            <p:cNvSpPr/>
            <p:nvPr/>
          </p:nvSpPr>
          <p:spPr>
            <a:xfrm>
              <a:off x="5486" y="2860"/>
              <a:ext cx="2041" cy="1248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tingsha宋体 (正文)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58" y="2927"/>
              <a:ext cx="214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 b="1">
                  <a:solidFill>
                    <a:schemeClr val="tx1"/>
                  </a:solidFill>
                </a:rPr>
                <a:t>感觉</a:t>
              </a:r>
              <a:endParaRPr lang="zh-CN" altLang="en-US" sz="4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69765" y="3032760"/>
            <a:ext cx="1413510" cy="792480"/>
            <a:chOff x="8201" y="4805"/>
            <a:chExt cx="2226" cy="1248"/>
          </a:xfrm>
        </p:grpSpPr>
        <p:sp>
          <p:nvSpPr>
            <p:cNvPr id="8" name="椭圆 7"/>
            <p:cNvSpPr/>
            <p:nvPr/>
          </p:nvSpPr>
          <p:spPr>
            <a:xfrm>
              <a:off x="8202" y="4805"/>
              <a:ext cx="2041" cy="1248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tingsha宋体 (正文)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201" y="4827"/>
              <a:ext cx="222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 b="1">
                  <a:solidFill>
                    <a:schemeClr val="tx1"/>
                  </a:solidFill>
                </a:rPr>
                <a:t>诠释</a:t>
              </a:r>
              <a:endParaRPr lang="zh-CN" altLang="en-US" sz="4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75255" y="4201795"/>
            <a:ext cx="1336040" cy="792480"/>
            <a:chOff x="5375" y="6646"/>
            <a:chExt cx="2104" cy="1248"/>
          </a:xfrm>
        </p:grpSpPr>
        <p:sp>
          <p:nvSpPr>
            <p:cNvPr id="11" name="椭圆 10"/>
            <p:cNvSpPr/>
            <p:nvPr/>
          </p:nvSpPr>
          <p:spPr>
            <a:xfrm>
              <a:off x="5375" y="6646"/>
              <a:ext cx="2041" cy="1248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tingsha宋体 (正文)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75" y="6715"/>
              <a:ext cx="210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 b="1">
                  <a:solidFill>
                    <a:schemeClr val="tx1"/>
                  </a:solidFill>
                </a:rPr>
                <a:t>信念</a:t>
              </a:r>
              <a:endParaRPr lang="zh-CN" altLang="en-US" sz="4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8365" y="3086100"/>
            <a:ext cx="1367155" cy="792480"/>
            <a:chOff x="2561" y="4889"/>
            <a:chExt cx="2153" cy="1248"/>
          </a:xfrm>
        </p:grpSpPr>
        <p:sp>
          <p:nvSpPr>
            <p:cNvPr id="9" name="椭圆 8"/>
            <p:cNvSpPr/>
            <p:nvPr/>
          </p:nvSpPr>
          <p:spPr>
            <a:xfrm>
              <a:off x="2561" y="4889"/>
              <a:ext cx="2041" cy="1248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tingsha宋体 (正文)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586" y="4940"/>
              <a:ext cx="212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 b="1">
                  <a:solidFill>
                    <a:schemeClr val="tx1"/>
                  </a:solidFill>
                </a:rPr>
                <a:t>行为</a:t>
              </a:r>
              <a:endParaRPr lang="zh-CN" altLang="en-US" sz="4000" b="1">
                <a:solidFill>
                  <a:schemeClr val="tx1"/>
                </a:solidFill>
              </a:endParaRPr>
            </a:p>
          </p:txBody>
        </p:sp>
      </p:grpSp>
      <p:sp>
        <p:nvSpPr>
          <p:cNvPr id="138" name=" 138"/>
          <p:cNvSpPr/>
          <p:nvPr/>
        </p:nvSpPr>
        <p:spPr>
          <a:xfrm>
            <a:off x="1442085" y="2157095"/>
            <a:ext cx="1224280" cy="863600"/>
          </a:xfrm>
          <a:custGeom>
            <a:avLst/>
            <a:gdLst>
              <a:gd name="connsiteX0" fmla="*/ 3490883 w 6425473"/>
              <a:gd name="connsiteY0" fmla="*/ 0 h 4863270"/>
              <a:gd name="connsiteX1" fmla="*/ 6425473 w 6425473"/>
              <a:gd name="connsiteY1" fmla="*/ 696179 h 4863270"/>
              <a:gd name="connsiteX2" fmla="*/ 4232133 w 6425473"/>
              <a:gd name="connsiteY2" fmla="*/ 2766384 h 4863270"/>
              <a:gd name="connsiteX3" fmla="*/ 4647609 w 6425473"/>
              <a:gd name="connsiteY3" fmla="*/ 1326678 h 4863270"/>
              <a:gd name="connsiteX4" fmla="*/ 4641778 w 6425473"/>
              <a:gd name="connsiteY4" fmla="*/ 1329716 h 4863270"/>
              <a:gd name="connsiteX5" fmla="*/ 4096459 w 6425473"/>
              <a:gd name="connsiteY5" fmla="*/ 1685342 h 4863270"/>
              <a:gd name="connsiteX6" fmla="*/ 2683000 w 6425473"/>
              <a:gd name="connsiteY6" fmla="*/ 4597427 h 4863270"/>
              <a:gd name="connsiteX7" fmla="*/ 2732777 w 6425473"/>
              <a:gd name="connsiteY7" fmla="*/ 4863270 h 4863270"/>
              <a:gd name="connsiteX8" fmla="*/ 0 w 6425473"/>
              <a:gd name="connsiteY8" fmla="*/ 4863270 h 4863270"/>
              <a:gd name="connsiteX9" fmla="*/ 42368 w 6425473"/>
              <a:gd name="connsiteY9" fmla="*/ 4548035 h 4863270"/>
              <a:gd name="connsiteX10" fmla="*/ 128511 w 6425473"/>
              <a:gd name="connsiteY10" fmla="*/ 4203610 h 4863270"/>
              <a:gd name="connsiteX11" fmla="*/ 2025907 w 6425473"/>
              <a:gd name="connsiteY11" fmla="*/ 1990903 h 4863270"/>
              <a:gd name="connsiteX12" fmla="*/ 4366085 w 6425473"/>
              <a:gd name="connsiteY12" fmla="*/ 943894 h 4863270"/>
              <a:gd name="connsiteX13" fmla="*/ 4443493 w 6425473"/>
              <a:gd name="connsiteY13" fmla="*/ 916804 h 48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25473" h="4863270">
                <a:moveTo>
                  <a:pt x="3490883" y="0"/>
                </a:moveTo>
                <a:lnTo>
                  <a:pt x="6425473" y="696179"/>
                </a:lnTo>
                <a:lnTo>
                  <a:pt x="4232133" y="2766384"/>
                </a:lnTo>
                <a:lnTo>
                  <a:pt x="4647609" y="1326678"/>
                </a:lnTo>
                <a:lnTo>
                  <a:pt x="4641778" y="1329716"/>
                </a:lnTo>
                <a:cubicBezTo>
                  <a:pt x="4429768" y="1446313"/>
                  <a:pt x="4246367" y="1566217"/>
                  <a:pt x="4096459" y="1685342"/>
                </a:cubicBezTo>
                <a:cubicBezTo>
                  <a:pt x="2873051" y="2657524"/>
                  <a:pt x="2570763" y="3683103"/>
                  <a:pt x="2683000" y="4597427"/>
                </a:cubicBezTo>
                <a:lnTo>
                  <a:pt x="2732777" y="4863270"/>
                </a:lnTo>
                <a:lnTo>
                  <a:pt x="0" y="4863270"/>
                </a:lnTo>
                <a:lnTo>
                  <a:pt x="42368" y="4548035"/>
                </a:lnTo>
                <a:cubicBezTo>
                  <a:pt x="67414" y="4416026"/>
                  <a:pt x="97314" y="4297282"/>
                  <a:pt x="128511" y="4203610"/>
                </a:cubicBezTo>
                <a:cubicBezTo>
                  <a:pt x="325342" y="3485135"/>
                  <a:pt x="968015" y="2732695"/>
                  <a:pt x="2025907" y="1990903"/>
                </a:cubicBezTo>
                <a:cubicBezTo>
                  <a:pt x="2523774" y="1641794"/>
                  <a:pt x="3383053" y="1293382"/>
                  <a:pt x="4366085" y="943894"/>
                </a:cubicBezTo>
                <a:lnTo>
                  <a:pt x="4443493" y="91680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38"/>
          <p:cNvSpPr/>
          <p:nvPr/>
        </p:nvSpPr>
        <p:spPr>
          <a:xfrm rot="4500000">
            <a:off x="4003040" y="2085340"/>
            <a:ext cx="1224280" cy="863600"/>
          </a:xfrm>
          <a:custGeom>
            <a:avLst/>
            <a:gdLst>
              <a:gd name="connsiteX0" fmla="*/ 3490883 w 6425473"/>
              <a:gd name="connsiteY0" fmla="*/ 0 h 4863270"/>
              <a:gd name="connsiteX1" fmla="*/ 6425473 w 6425473"/>
              <a:gd name="connsiteY1" fmla="*/ 696179 h 4863270"/>
              <a:gd name="connsiteX2" fmla="*/ 4232133 w 6425473"/>
              <a:gd name="connsiteY2" fmla="*/ 2766384 h 4863270"/>
              <a:gd name="connsiteX3" fmla="*/ 4647609 w 6425473"/>
              <a:gd name="connsiteY3" fmla="*/ 1326678 h 4863270"/>
              <a:gd name="connsiteX4" fmla="*/ 4641778 w 6425473"/>
              <a:gd name="connsiteY4" fmla="*/ 1329716 h 4863270"/>
              <a:gd name="connsiteX5" fmla="*/ 4096459 w 6425473"/>
              <a:gd name="connsiteY5" fmla="*/ 1685342 h 4863270"/>
              <a:gd name="connsiteX6" fmla="*/ 2683000 w 6425473"/>
              <a:gd name="connsiteY6" fmla="*/ 4597427 h 4863270"/>
              <a:gd name="connsiteX7" fmla="*/ 2732777 w 6425473"/>
              <a:gd name="connsiteY7" fmla="*/ 4863270 h 4863270"/>
              <a:gd name="connsiteX8" fmla="*/ 0 w 6425473"/>
              <a:gd name="connsiteY8" fmla="*/ 4863270 h 4863270"/>
              <a:gd name="connsiteX9" fmla="*/ 42368 w 6425473"/>
              <a:gd name="connsiteY9" fmla="*/ 4548035 h 4863270"/>
              <a:gd name="connsiteX10" fmla="*/ 128511 w 6425473"/>
              <a:gd name="connsiteY10" fmla="*/ 4203610 h 4863270"/>
              <a:gd name="connsiteX11" fmla="*/ 2025907 w 6425473"/>
              <a:gd name="connsiteY11" fmla="*/ 1990903 h 4863270"/>
              <a:gd name="connsiteX12" fmla="*/ 4366085 w 6425473"/>
              <a:gd name="connsiteY12" fmla="*/ 943894 h 4863270"/>
              <a:gd name="connsiteX13" fmla="*/ 4443493 w 6425473"/>
              <a:gd name="connsiteY13" fmla="*/ 916804 h 48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25473" h="4863270">
                <a:moveTo>
                  <a:pt x="3490883" y="0"/>
                </a:moveTo>
                <a:lnTo>
                  <a:pt x="6425473" y="696179"/>
                </a:lnTo>
                <a:lnTo>
                  <a:pt x="4232133" y="2766384"/>
                </a:lnTo>
                <a:lnTo>
                  <a:pt x="4647609" y="1326678"/>
                </a:lnTo>
                <a:lnTo>
                  <a:pt x="4641778" y="1329716"/>
                </a:lnTo>
                <a:cubicBezTo>
                  <a:pt x="4429768" y="1446313"/>
                  <a:pt x="4246367" y="1566217"/>
                  <a:pt x="4096459" y="1685342"/>
                </a:cubicBezTo>
                <a:cubicBezTo>
                  <a:pt x="2873051" y="2657524"/>
                  <a:pt x="2570763" y="3683103"/>
                  <a:pt x="2683000" y="4597427"/>
                </a:cubicBezTo>
                <a:lnTo>
                  <a:pt x="2732777" y="4863270"/>
                </a:lnTo>
                <a:lnTo>
                  <a:pt x="0" y="4863270"/>
                </a:lnTo>
                <a:lnTo>
                  <a:pt x="42368" y="4548035"/>
                </a:lnTo>
                <a:cubicBezTo>
                  <a:pt x="67414" y="4416026"/>
                  <a:pt x="97314" y="4297282"/>
                  <a:pt x="128511" y="4203610"/>
                </a:cubicBezTo>
                <a:cubicBezTo>
                  <a:pt x="325342" y="3485135"/>
                  <a:pt x="968015" y="2732695"/>
                  <a:pt x="2025907" y="1990903"/>
                </a:cubicBezTo>
                <a:cubicBezTo>
                  <a:pt x="2523774" y="1641794"/>
                  <a:pt x="3383053" y="1293382"/>
                  <a:pt x="4366085" y="943894"/>
                </a:cubicBezTo>
                <a:lnTo>
                  <a:pt x="4443493" y="91680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 138"/>
          <p:cNvSpPr/>
          <p:nvPr/>
        </p:nvSpPr>
        <p:spPr>
          <a:xfrm rot="10800000">
            <a:off x="4011930" y="3834765"/>
            <a:ext cx="1224280" cy="863600"/>
          </a:xfrm>
          <a:custGeom>
            <a:avLst/>
            <a:gdLst>
              <a:gd name="connsiteX0" fmla="*/ 3490883 w 6425473"/>
              <a:gd name="connsiteY0" fmla="*/ 0 h 4863270"/>
              <a:gd name="connsiteX1" fmla="*/ 6425473 w 6425473"/>
              <a:gd name="connsiteY1" fmla="*/ 696179 h 4863270"/>
              <a:gd name="connsiteX2" fmla="*/ 4232133 w 6425473"/>
              <a:gd name="connsiteY2" fmla="*/ 2766384 h 4863270"/>
              <a:gd name="connsiteX3" fmla="*/ 4647609 w 6425473"/>
              <a:gd name="connsiteY3" fmla="*/ 1326678 h 4863270"/>
              <a:gd name="connsiteX4" fmla="*/ 4641778 w 6425473"/>
              <a:gd name="connsiteY4" fmla="*/ 1329716 h 4863270"/>
              <a:gd name="connsiteX5" fmla="*/ 4096459 w 6425473"/>
              <a:gd name="connsiteY5" fmla="*/ 1685342 h 4863270"/>
              <a:gd name="connsiteX6" fmla="*/ 2683000 w 6425473"/>
              <a:gd name="connsiteY6" fmla="*/ 4597427 h 4863270"/>
              <a:gd name="connsiteX7" fmla="*/ 2732777 w 6425473"/>
              <a:gd name="connsiteY7" fmla="*/ 4863270 h 4863270"/>
              <a:gd name="connsiteX8" fmla="*/ 0 w 6425473"/>
              <a:gd name="connsiteY8" fmla="*/ 4863270 h 4863270"/>
              <a:gd name="connsiteX9" fmla="*/ 42368 w 6425473"/>
              <a:gd name="connsiteY9" fmla="*/ 4548035 h 4863270"/>
              <a:gd name="connsiteX10" fmla="*/ 128511 w 6425473"/>
              <a:gd name="connsiteY10" fmla="*/ 4203610 h 4863270"/>
              <a:gd name="connsiteX11" fmla="*/ 2025907 w 6425473"/>
              <a:gd name="connsiteY11" fmla="*/ 1990903 h 4863270"/>
              <a:gd name="connsiteX12" fmla="*/ 4366085 w 6425473"/>
              <a:gd name="connsiteY12" fmla="*/ 943894 h 4863270"/>
              <a:gd name="connsiteX13" fmla="*/ 4443493 w 6425473"/>
              <a:gd name="connsiteY13" fmla="*/ 916804 h 48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25473" h="4863270">
                <a:moveTo>
                  <a:pt x="3490883" y="0"/>
                </a:moveTo>
                <a:lnTo>
                  <a:pt x="6425473" y="696179"/>
                </a:lnTo>
                <a:lnTo>
                  <a:pt x="4232133" y="2766384"/>
                </a:lnTo>
                <a:lnTo>
                  <a:pt x="4647609" y="1326678"/>
                </a:lnTo>
                <a:lnTo>
                  <a:pt x="4641778" y="1329716"/>
                </a:lnTo>
                <a:cubicBezTo>
                  <a:pt x="4429768" y="1446313"/>
                  <a:pt x="4246367" y="1566217"/>
                  <a:pt x="4096459" y="1685342"/>
                </a:cubicBezTo>
                <a:cubicBezTo>
                  <a:pt x="2873051" y="2657524"/>
                  <a:pt x="2570763" y="3683103"/>
                  <a:pt x="2683000" y="4597427"/>
                </a:cubicBezTo>
                <a:lnTo>
                  <a:pt x="2732777" y="4863270"/>
                </a:lnTo>
                <a:lnTo>
                  <a:pt x="0" y="4863270"/>
                </a:lnTo>
                <a:lnTo>
                  <a:pt x="42368" y="4548035"/>
                </a:lnTo>
                <a:cubicBezTo>
                  <a:pt x="67414" y="4416026"/>
                  <a:pt x="97314" y="4297282"/>
                  <a:pt x="128511" y="4203610"/>
                </a:cubicBezTo>
                <a:cubicBezTo>
                  <a:pt x="325342" y="3485135"/>
                  <a:pt x="968015" y="2732695"/>
                  <a:pt x="2025907" y="1990903"/>
                </a:cubicBezTo>
                <a:cubicBezTo>
                  <a:pt x="2523774" y="1641794"/>
                  <a:pt x="3383053" y="1293382"/>
                  <a:pt x="4366085" y="943894"/>
                </a:cubicBezTo>
                <a:lnTo>
                  <a:pt x="4443493" y="91680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 138"/>
          <p:cNvSpPr/>
          <p:nvPr/>
        </p:nvSpPr>
        <p:spPr>
          <a:xfrm rot="5400000" flipH="1" flipV="1">
            <a:off x="1512570" y="3770630"/>
            <a:ext cx="1019810" cy="1224280"/>
          </a:xfrm>
          <a:custGeom>
            <a:avLst/>
            <a:gdLst>
              <a:gd name="connsiteX0" fmla="*/ 3490883 w 6425473"/>
              <a:gd name="connsiteY0" fmla="*/ 0 h 4863270"/>
              <a:gd name="connsiteX1" fmla="*/ 6425473 w 6425473"/>
              <a:gd name="connsiteY1" fmla="*/ 696179 h 4863270"/>
              <a:gd name="connsiteX2" fmla="*/ 4232133 w 6425473"/>
              <a:gd name="connsiteY2" fmla="*/ 2766384 h 4863270"/>
              <a:gd name="connsiteX3" fmla="*/ 4647609 w 6425473"/>
              <a:gd name="connsiteY3" fmla="*/ 1326678 h 4863270"/>
              <a:gd name="connsiteX4" fmla="*/ 4641778 w 6425473"/>
              <a:gd name="connsiteY4" fmla="*/ 1329716 h 4863270"/>
              <a:gd name="connsiteX5" fmla="*/ 4096459 w 6425473"/>
              <a:gd name="connsiteY5" fmla="*/ 1685342 h 4863270"/>
              <a:gd name="connsiteX6" fmla="*/ 2683000 w 6425473"/>
              <a:gd name="connsiteY6" fmla="*/ 4597427 h 4863270"/>
              <a:gd name="connsiteX7" fmla="*/ 2732777 w 6425473"/>
              <a:gd name="connsiteY7" fmla="*/ 4863270 h 4863270"/>
              <a:gd name="connsiteX8" fmla="*/ 0 w 6425473"/>
              <a:gd name="connsiteY8" fmla="*/ 4863270 h 4863270"/>
              <a:gd name="connsiteX9" fmla="*/ 42368 w 6425473"/>
              <a:gd name="connsiteY9" fmla="*/ 4548035 h 4863270"/>
              <a:gd name="connsiteX10" fmla="*/ 128511 w 6425473"/>
              <a:gd name="connsiteY10" fmla="*/ 4203610 h 4863270"/>
              <a:gd name="connsiteX11" fmla="*/ 2025907 w 6425473"/>
              <a:gd name="connsiteY11" fmla="*/ 1990903 h 4863270"/>
              <a:gd name="connsiteX12" fmla="*/ 4366085 w 6425473"/>
              <a:gd name="connsiteY12" fmla="*/ 943894 h 4863270"/>
              <a:gd name="connsiteX13" fmla="*/ 4443493 w 6425473"/>
              <a:gd name="connsiteY13" fmla="*/ 916804 h 48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25473" h="4863270">
                <a:moveTo>
                  <a:pt x="3490883" y="0"/>
                </a:moveTo>
                <a:lnTo>
                  <a:pt x="6425473" y="696179"/>
                </a:lnTo>
                <a:lnTo>
                  <a:pt x="4232133" y="2766384"/>
                </a:lnTo>
                <a:lnTo>
                  <a:pt x="4647609" y="1326678"/>
                </a:lnTo>
                <a:lnTo>
                  <a:pt x="4641778" y="1329716"/>
                </a:lnTo>
                <a:cubicBezTo>
                  <a:pt x="4429768" y="1446313"/>
                  <a:pt x="4246367" y="1566217"/>
                  <a:pt x="4096459" y="1685342"/>
                </a:cubicBezTo>
                <a:cubicBezTo>
                  <a:pt x="2873051" y="2657524"/>
                  <a:pt x="2570763" y="3683103"/>
                  <a:pt x="2683000" y="4597427"/>
                </a:cubicBezTo>
                <a:lnTo>
                  <a:pt x="2732777" y="4863270"/>
                </a:lnTo>
                <a:lnTo>
                  <a:pt x="0" y="4863270"/>
                </a:lnTo>
                <a:lnTo>
                  <a:pt x="42368" y="4548035"/>
                </a:lnTo>
                <a:cubicBezTo>
                  <a:pt x="67414" y="4416026"/>
                  <a:pt x="97314" y="4297282"/>
                  <a:pt x="128511" y="4203610"/>
                </a:cubicBezTo>
                <a:cubicBezTo>
                  <a:pt x="325342" y="3485135"/>
                  <a:pt x="968015" y="2732695"/>
                  <a:pt x="2025907" y="1990903"/>
                </a:cubicBezTo>
                <a:cubicBezTo>
                  <a:pt x="2523774" y="1641794"/>
                  <a:pt x="3383053" y="1293382"/>
                  <a:pt x="4366085" y="943894"/>
                </a:cubicBezTo>
                <a:lnTo>
                  <a:pt x="4443493" y="91680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410335" y="878840"/>
            <a:ext cx="3744595" cy="648335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tingsha宋体 (正文)"/>
              </a:rPr>
              <a:t>焦急、自卑</a:t>
            </a:r>
            <a:endParaRPr lang="zh-CN" altLang="en-US" sz="4000" b="1" dirty="0">
              <a:solidFill>
                <a:schemeClr val="tx1"/>
              </a:solidFill>
              <a:latin typeface="tingsha宋体 (正文)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883275" y="1215390"/>
            <a:ext cx="793115" cy="5156200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tingsha宋体 (正文)"/>
              </a:rPr>
              <a:t>数学太难我做不到</a:t>
            </a:r>
            <a:endParaRPr lang="zh-CN" altLang="en-US" sz="4000" b="1" dirty="0">
              <a:solidFill>
                <a:schemeClr val="tx1"/>
              </a:solidFill>
              <a:latin typeface="tingsha宋体 (正文)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0960" y="1545590"/>
            <a:ext cx="888365" cy="4250055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tingsha宋体 (正文)"/>
              </a:rPr>
              <a:t>数学作业拖拉</a:t>
            </a:r>
            <a:endParaRPr lang="zh-CN" altLang="en-US" sz="4000" b="1" dirty="0">
              <a:solidFill>
                <a:schemeClr val="tx1"/>
              </a:solidFill>
              <a:latin typeface="tingsha宋体 (正文)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465580" y="5095875"/>
            <a:ext cx="3744595" cy="1275715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tingsha宋体 (正文)"/>
              </a:rPr>
              <a:t>对于数学我无能为力</a:t>
            </a:r>
            <a:endParaRPr lang="zh-CN" altLang="en-US" sz="4000" b="1" dirty="0">
              <a:solidFill>
                <a:schemeClr val="tx1"/>
              </a:solidFill>
              <a:latin typeface="tingsha宋体 (正文)"/>
            </a:endParaRPr>
          </a:p>
        </p:txBody>
      </p:sp>
      <p:sp>
        <p:nvSpPr>
          <p:cNvPr id="30" name="下箭头标注 29"/>
          <p:cNvSpPr/>
          <p:nvPr/>
        </p:nvSpPr>
        <p:spPr>
          <a:xfrm>
            <a:off x="6948170" y="175260"/>
            <a:ext cx="1584325" cy="1800225"/>
          </a:xfrm>
          <a:prstGeom prst="downArrowCallou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tingsha宋体 (正文)"/>
              </a:rPr>
              <a:t>数学作业拖拉</a:t>
            </a:r>
            <a:endParaRPr lang="zh-CN" altLang="en-US" sz="2800" b="1" dirty="0">
              <a:solidFill>
                <a:schemeClr val="tx1"/>
              </a:solidFill>
              <a:latin typeface="tingsha宋体 (正文)"/>
            </a:endParaRPr>
          </a:p>
        </p:txBody>
      </p:sp>
      <p:sp>
        <p:nvSpPr>
          <p:cNvPr id="31" name="下箭头标注 30"/>
          <p:cNvSpPr/>
          <p:nvPr/>
        </p:nvSpPr>
        <p:spPr>
          <a:xfrm>
            <a:off x="6971665" y="2078355"/>
            <a:ext cx="1584325" cy="1800225"/>
          </a:xfrm>
          <a:prstGeom prst="downArrowCallou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tingsha宋体 (正文)"/>
              </a:rPr>
              <a:t>偏科</a:t>
            </a:r>
            <a:endParaRPr lang="zh-CN" altLang="en-US" sz="2800" b="1" dirty="0">
              <a:solidFill>
                <a:schemeClr val="tx1"/>
              </a:solidFill>
              <a:latin typeface="tingsha宋体 (正文)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71665" y="3943985"/>
            <a:ext cx="1584325" cy="115189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tingsha宋体 (正文)"/>
              </a:rPr>
              <a:t>缺乏</a:t>
            </a:r>
            <a:endParaRPr lang="zh-CN" altLang="en-US" sz="2800" b="1" dirty="0">
              <a:solidFill>
                <a:schemeClr val="tx1"/>
              </a:solidFill>
              <a:latin typeface="tingsha宋体 (正文)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tingsha宋体 (正文)"/>
              </a:rPr>
              <a:t>自信</a:t>
            </a:r>
            <a:endParaRPr lang="zh-CN" altLang="en-US" sz="2800" b="1" dirty="0">
              <a:solidFill>
                <a:schemeClr val="tx1"/>
              </a:solidFill>
              <a:latin typeface="tingsha宋体 (正文)"/>
            </a:endParaRPr>
          </a:p>
        </p:txBody>
      </p:sp>
      <p:sp>
        <p:nvSpPr>
          <p:cNvPr id="33" name="上箭头标注 32"/>
          <p:cNvSpPr/>
          <p:nvPr/>
        </p:nvSpPr>
        <p:spPr>
          <a:xfrm>
            <a:off x="7020560" y="5215255"/>
            <a:ext cx="1511935" cy="1598295"/>
          </a:xfrm>
          <a:prstGeom prst="upArrowCallou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tingsha宋体 (正文)"/>
              </a:rPr>
              <a:t>增强</a:t>
            </a:r>
            <a:endParaRPr lang="zh-CN" altLang="en-US" sz="2800" b="1" dirty="0">
              <a:solidFill>
                <a:schemeClr val="tx1"/>
              </a:solidFill>
              <a:latin typeface="tingsha宋体 (正文)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tingsha宋体 (正文)"/>
              </a:rPr>
              <a:t>自信</a:t>
            </a:r>
            <a:endParaRPr lang="zh-CN" altLang="en-US" sz="2800" b="1" dirty="0">
              <a:solidFill>
                <a:schemeClr val="tx1"/>
              </a:solidFill>
              <a:latin typeface="tingsha宋体 (正文)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138" grpId="0" bldLvl="0" animBg="1"/>
      <p:bldP spid="22" grpId="0" bldLvl="0" animBg="1"/>
      <p:bldP spid="16" grpId="0" bldLvl="0" animBg="1"/>
      <p:bldP spid="23" grpId="0" bldLvl="0" animBg="1"/>
      <p:bldP spid="17" grpId="0" bldLvl="0" animBg="1"/>
      <p:bldP spid="25" grpId="0" bldLvl="0" animBg="1"/>
      <p:bldP spid="18" grpId="0" bldLvl="0" animBg="1"/>
      <p:bldP spid="6" grpId="0" bldLvl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77005" y="207396"/>
            <a:ext cx="221488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altLang="zh-CN" sz="4000" b="1" dirty="0">
                <a:solidFill>
                  <a:srgbClr val="FF88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轻重缓急</a:t>
            </a:r>
            <a:endParaRPr altLang="zh-CN" sz="4000" b="1" dirty="0">
              <a:solidFill>
                <a:srgbClr val="FF881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4" name="流程图: 摘录 3"/>
          <p:cNvSpPr/>
          <p:nvPr/>
        </p:nvSpPr>
        <p:spPr>
          <a:xfrm>
            <a:off x="4095115" y="914400"/>
            <a:ext cx="144780" cy="191770"/>
          </a:xfrm>
          <a:prstGeom prst="flowChartExtra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sp>
        <p:nvSpPr>
          <p:cNvPr id="5" name="流程图: 摘录 4"/>
          <p:cNvSpPr/>
          <p:nvPr/>
        </p:nvSpPr>
        <p:spPr>
          <a:xfrm rot="5400000">
            <a:off x="7023735" y="3235960"/>
            <a:ext cx="144780" cy="191770"/>
          </a:xfrm>
          <a:prstGeom prst="flowChartExtra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tingsha宋体 (正文)"/>
            </a:endParaRPr>
          </a:p>
        </p:txBody>
      </p:sp>
      <p:cxnSp>
        <p:nvCxnSpPr>
          <p:cNvPr id="7" name="直接连接符 6"/>
          <p:cNvCxnSpPr>
            <a:endCxn id="5" idx="2"/>
          </p:cNvCxnSpPr>
          <p:nvPr/>
        </p:nvCxnSpPr>
        <p:spPr>
          <a:xfrm flipV="1">
            <a:off x="683260" y="3331845"/>
            <a:ext cx="6316980" cy="2540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4" idx="2"/>
          </p:cNvCxnSpPr>
          <p:nvPr/>
        </p:nvCxnSpPr>
        <p:spPr>
          <a:xfrm>
            <a:off x="4167505" y="1106170"/>
            <a:ext cx="44450" cy="469900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662680" y="403225"/>
            <a:ext cx="1218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385D8A"/>
                </a:solidFill>
              </a:rPr>
              <a:t>重要</a:t>
            </a:r>
            <a:endParaRPr lang="zh-CN" altLang="en-US" sz="3200" b="1">
              <a:solidFill>
                <a:srgbClr val="385D8A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74865" y="3112770"/>
            <a:ext cx="1122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385D8A"/>
                </a:solidFill>
              </a:rPr>
              <a:t>紧急</a:t>
            </a:r>
            <a:endParaRPr lang="zh-CN" altLang="en-US" sz="3200" b="1">
              <a:solidFill>
                <a:srgbClr val="385D8A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10075" y="1773555"/>
            <a:ext cx="1297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385D8A"/>
                </a:solidFill>
              </a:rPr>
              <a:t>很重要</a:t>
            </a:r>
            <a:endParaRPr lang="zh-CN" altLang="en-US" sz="2800" b="1">
              <a:solidFill>
                <a:srgbClr val="385D8A"/>
              </a:solidFill>
            </a:endParaRPr>
          </a:p>
          <a:p>
            <a:r>
              <a:rPr lang="zh-CN" altLang="en-US" sz="2800" b="1">
                <a:solidFill>
                  <a:srgbClr val="385D8A"/>
                </a:solidFill>
              </a:rPr>
              <a:t>很紧急</a:t>
            </a:r>
            <a:endParaRPr lang="zh-CN" altLang="en-US" sz="2800" b="1">
              <a:solidFill>
                <a:srgbClr val="385D8A"/>
              </a:solidFill>
            </a:endParaRPr>
          </a:p>
        </p:txBody>
      </p:sp>
      <p:sp>
        <p:nvSpPr>
          <p:cNvPr id="17" name="右大括号 16"/>
          <p:cNvSpPr/>
          <p:nvPr/>
        </p:nvSpPr>
        <p:spPr>
          <a:xfrm>
            <a:off x="5568315" y="1909445"/>
            <a:ext cx="444500" cy="653415"/>
          </a:xfrm>
          <a:prstGeom prst="rightBrac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067425" y="1773555"/>
            <a:ext cx="14757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385D8A"/>
                </a:solidFill>
              </a:rPr>
              <a:t>第一时间处理</a:t>
            </a:r>
            <a:endParaRPr lang="zh-CN" altLang="en-US" sz="2800" b="1">
              <a:solidFill>
                <a:srgbClr val="385D8A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10075" y="3965575"/>
            <a:ext cx="1297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385D8A"/>
                </a:solidFill>
              </a:rPr>
              <a:t>不重要</a:t>
            </a:r>
            <a:endParaRPr lang="zh-CN" altLang="en-US" sz="2800" b="1">
              <a:solidFill>
                <a:srgbClr val="385D8A"/>
              </a:solidFill>
            </a:endParaRPr>
          </a:p>
          <a:p>
            <a:r>
              <a:rPr lang="zh-CN" altLang="en-US" sz="2800" b="1">
                <a:solidFill>
                  <a:srgbClr val="385D8A"/>
                </a:solidFill>
              </a:rPr>
              <a:t>很紧急</a:t>
            </a:r>
            <a:endParaRPr lang="zh-CN" altLang="en-US" sz="2800" b="1">
              <a:solidFill>
                <a:srgbClr val="385D8A"/>
              </a:solidFill>
            </a:endParaRPr>
          </a:p>
        </p:txBody>
      </p:sp>
      <p:sp>
        <p:nvSpPr>
          <p:cNvPr id="19" name="右大括号 18"/>
          <p:cNvSpPr/>
          <p:nvPr/>
        </p:nvSpPr>
        <p:spPr>
          <a:xfrm>
            <a:off x="5629910" y="4082415"/>
            <a:ext cx="321310" cy="787400"/>
          </a:xfrm>
          <a:prstGeom prst="rightBrac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3600"/>
          </a:p>
        </p:txBody>
      </p:sp>
      <p:sp>
        <p:nvSpPr>
          <p:cNvPr id="20" name="文本框 19"/>
          <p:cNvSpPr txBox="1"/>
          <p:nvPr/>
        </p:nvSpPr>
        <p:spPr>
          <a:xfrm>
            <a:off x="6012815" y="3999230"/>
            <a:ext cx="1990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385D8A"/>
                </a:solidFill>
              </a:rPr>
              <a:t>第二或第三</a:t>
            </a:r>
            <a:endParaRPr lang="zh-CN" altLang="en-US" sz="2800" b="1">
              <a:solidFill>
                <a:srgbClr val="385D8A"/>
              </a:solidFill>
            </a:endParaRPr>
          </a:p>
          <a:p>
            <a:r>
              <a:rPr lang="zh-CN" altLang="en-US" sz="2800" b="1">
                <a:solidFill>
                  <a:srgbClr val="385D8A"/>
                </a:solidFill>
              </a:rPr>
              <a:t>时间处理</a:t>
            </a:r>
            <a:endParaRPr lang="zh-CN" altLang="en-US" sz="2800" b="1">
              <a:solidFill>
                <a:srgbClr val="385D8A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7240" y="1871980"/>
            <a:ext cx="14268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385D8A"/>
                </a:solidFill>
              </a:rPr>
              <a:t>很重要</a:t>
            </a:r>
            <a:endParaRPr lang="zh-CN" altLang="en-US" sz="2800" b="1">
              <a:solidFill>
                <a:srgbClr val="385D8A"/>
              </a:solidFill>
            </a:endParaRPr>
          </a:p>
          <a:p>
            <a:r>
              <a:rPr lang="zh-CN" altLang="en-US" sz="2800" b="1">
                <a:solidFill>
                  <a:srgbClr val="385D8A"/>
                </a:solidFill>
              </a:rPr>
              <a:t>不紧急</a:t>
            </a:r>
            <a:endParaRPr lang="zh-CN" altLang="en-US" sz="2800" b="1">
              <a:solidFill>
                <a:srgbClr val="385D8A"/>
              </a:solidFill>
            </a:endParaRPr>
          </a:p>
        </p:txBody>
      </p:sp>
      <p:sp>
        <p:nvSpPr>
          <p:cNvPr id="21" name="右大括号 20"/>
          <p:cNvSpPr/>
          <p:nvPr/>
        </p:nvSpPr>
        <p:spPr>
          <a:xfrm>
            <a:off x="1974850" y="1988820"/>
            <a:ext cx="281940" cy="719455"/>
          </a:xfrm>
          <a:prstGeom prst="rightBrac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256790" y="1871980"/>
            <a:ext cx="16764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385D8A"/>
                </a:solidFill>
              </a:rPr>
              <a:t>第二时间</a:t>
            </a:r>
            <a:endParaRPr lang="zh-CN" altLang="en-US" sz="2800" b="1">
              <a:solidFill>
                <a:srgbClr val="385D8A"/>
              </a:solidFill>
            </a:endParaRPr>
          </a:p>
          <a:p>
            <a:r>
              <a:rPr lang="zh-CN" altLang="en-US" sz="2800" b="1">
                <a:solidFill>
                  <a:srgbClr val="385D8A"/>
                </a:solidFill>
              </a:rPr>
              <a:t>考虑处理</a:t>
            </a:r>
            <a:endParaRPr lang="zh-CN" altLang="en-US" sz="2800" b="1">
              <a:solidFill>
                <a:srgbClr val="385D8A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7240" y="4082415"/>
            <a:ext cx="14274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385D8A"/>
                </a:solidFill>
              </a:rPr>
              <a:t>不重要</a:t>
            </a:r>
            <a:endParaRPr lang="zh-CN" altLang="en-US" sz="2800" b="1">
              <a:solidFill>
                <a:srgbClr val="385D8A"/>
              </a:solidFill>
            </a:endParaRPr>
          </a:p>
          <a:p>
            <a:r>
              <a:rPr lang="zh-CN" altLang="en-US" sz="2800" b="1">
                <a:solidFill>
                  <a:srgbClr val="385D8A"/>
                </a:solidFill>
              </a:rPr>
              <a:t>不紧急</a:t>
            </a:r>
            <a:endParaRPr lang="zh-CN" altLang="en-US" sz="2800" b="1">
              <a:solidFill>
                <a:srgbClr val="385D8A"/>
              </a:solidFill>
            </a:endParaRPr>
          </a:p>
        </p:txBody>
      </p:sp>
      <p:sp>
        <p:nvSpPr>
          <p:cNvPr id="23" name="右大括号 22"/>
          <p:cNvSpPr/>
          <p:nvPr/>
        </p:nvSpPr>
        <p:spPr>
          <a:xfrm>
            <a:off x="2030095" y="4199255"/>
            <a:ext cx="342900" cy="719455"/>
          </a:xfrm>
          <a:prstGeom prst="rightBrac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405380" y="4082415"/>
            <a:ext cx="16764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385D8A"/>
                </a:solidFill>
              </a:rPr>
              <a:t>最后处理</a:t>
            </a:r>
            <a:endParaRPr lang="zh-CN" altLang="en-US" sz="2800" b="1">
              <a:solidFill>
                <a:srgbClr val="385D8A"/>
              </a:solidFill>
            </a:endParaRPr>
          </a:p>
          <a:p>
            <a:r>
              <a:rPr lang="zh-CN" altLang="en-US" sz="2800" b="1">
                <a:solidFill>
                  <a:srgbClr val="385D8A"/>
                </a:solidFill>
              </a:rPr>
              <a:t>或不处理</a:t>
            </a:r>
            <a:endParaRPr lang="zh-CN" altLang="en-US" sz="2800" b="1">
              <a:solidFill>
                <a:srgbClr val="385D8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1"/>
      <p:bldP spid="15" grpId="1"/>
      <p:bldP spid="14" grpId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77005" y="207396"/>
            <a:ext cx="272288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rgbClr val="FF88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时间与精力</a:t>
            </a:r>
            <a:endParaRPr lang="zh-CN" altLang="en-US" sz="4000" b="1" dirty="0">
              <a:solidFill>
                <a:srgbClr val="FF881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310" y="1388745"/>
            <a:ext cx="7628890" cy="4521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60000"/>
              </a:lnSpc>
              <a:buFont typeface="Wingdings" panose="05000000000000000000" charset="0"/>
              <a:buChar char=""/>
            </a:pPr>
            <a:r>
              <a:rPr altLang="zh-CN" sz="3600" b="1"/>
              <a:t>准备阶段：制定目标，记录目标</a:t>
            </a:r>
            <a:endParaRPr altLang="zh-CN" sz="3600" b="1"/>
          </a:p>
          <a:p>
            <a:pPr marL="285750" indent="-285750">
              <a:lnSpc>
                <a:spcPct val="160000"/>
              </a:lnSpc>
              <a:buFont typeface="Wingdings" panose="05000000000000000000" charset="0"/>
              <a:buChar char=""/>
            </a:pPr>
            <a:r>
              <a:rPr altLang="zh-CN" sz="3600" b="1"/>
              <a:t>制定计划：事件拆分，制成时间计划报表。</a:t>
            </a:r>
            <a:endParaRPr altLang="zh-CN" sz="3600" b="1"/>
          </a:p>
          <a:p>
            <a:pPr marL="285750" indent="-285750">
              <a:lnSpc>
                <a:spcPct val="160000"/>
              </a:lnSpc>
              <a:buFont typeface="Wingdings" panose="05000000000000000000" charset="0"/>
              <a:buChar char=""/>
            </a:pPr>
            <a:r>
              <a:rPr altLang="zh-CN" sz="3600" b="1"/>
              <a:t>执行计划：由难到易依次完成，相信自己建立自信。</a:t>
            </a:r>
            <a:endParaRPr altLang="zh-CN" sz="3600" b="1"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771775" y="3213100"/>
            <a:ext cx="2303780" cy="791845"/>
          </a:xfrm>
          <a:prstGeom prst="roundRect">
            <a:avLst/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 dirty="0">
                <a:latin typeface="tingsha宋体 (正文)"/>
              </a:rPr>
              <a:t>甘特图</a:t>
            </a:r>
            <a:endParaRPr lang="zh-CN" altLang="en-US" sz="4400" b="1" dirty="0">
              <a:latin typeface="tingsha宋体 (正文)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331595" y="252095"/>
            <a:ext cx="1930400" cy="1681480"/>
            <a:chOff x="2097" y="397"/>
            <a:chExt cx="3040" cy="2648"/>
          </a:xfrm>
        </p:grpSpPr>
        <p:grpSp>
          <p:nvGrpSpPr>
            <p:cNvPr id="31" name="组合 30"/>
            <p:cNvGrpSpPr/>
            <p:nvPr/>
          </p:nvGrpSpPr>
          <p:grpSpPr>
            <a:xfrm>
              <a:off x="2591" y="397"/>
              <a:ext cx="1873" cy="2648"/>
              <a:chOff x="2591" y="397"/>
              <a:chExt cx="1873" cy="264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591" y="397"/>
                <a:ext cx="1654" cy="2648"/>
                <a:chOff x="2591" y="397"/>
                <a:chExt cx="1654" cy="2648"/>
              </a:xfrm>
            </p:grpSpPr>
            <p:grpSp>
              <p:nvGrpSpPr>
                <p:cNvPr id="3" name="组合 39"/>
                <p:cNvGrpSpPr/>
                <p:nvPr/>
              </p:nvGrpSpPr>
              <p:grpSpPr>
                <a:xfrm rot="20248206">
                  <a:off x="2731" y="821"/>
                  <a:ext cx="1514" cy="2225"/>
                  <a:chOff x="1403648" y="1052736"/>
                  <a:chExt cx="1803331" cy="2808312"/>
                </a:xfrm>
              </p:grpSpPr>
              <p:sp>
                <p:nvSpPr>
                  <p:cNvPr id="41" name="圆角矩形 40"/>
                  <p:cNvSpPr/>
                  <p:nvPr/>
                </p:nvSpPr>
                <p:spPr>
                  <a:xfrm>
                    <a:off x="1403648" y="1052736"/>
                    <a:ext cx="1803331" cy="2808312"/>
                  </a:xfrm>
                  <a:prstGeom prst="roundRect">
                    <a:avLst>
                      <a:gd name="adj" fmla="val 12132"/>
                    </a:avLst>
                  </a:prstGeom>
                  <a:solidFill>
                    <a:srgbClr val="8DB529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42" name="圆角矩形 41"/>
                  <p:cNvSpPr/>
                  <p:nvPr/>
                </p:nvSpPr>
                <p:spPr>
                  <a:xfrm>
                    <a:off x="1480545" y="1111681"/>
                    <a:ext cx="1656184" cy="2691298"/>
                  </a:xfrm>
                  <a:prstGeom prst="roundRect">
                    <a:avLst>
                      <a:gd name="adj" fmla="val 12132"/>
                    </a:avLst>
                  </a:prstGeom>
                  <a:noFill/>
                  <a:ln w="254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 rot="20248206">
                  <a:off x="2591" y="397"/>
                  <a:ext cx="1307" cy="2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algn="just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ungsuh" panose="02030600000101010101" pitchFamily="18" charset="-127"/>
                      <a:ea typeface="Gungsuh" panose="02030600000101010101" pitchFamily="18" charset="-127"/>
                    </a:rPr>
                    <a:t>A</a:t>
                  </a:r>
                  <a:endParaRPr kumimoji="0" lang="en-US" altLang="zh-CN" sz="8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ungsuh" panose="02030600000101010101" pitchFamily="18" charset="-127"/>
                    <a:ea typeface="Gungsuh" panose="02030600000101010101" pitchFamily="18" charset="-127"/>
                  </a:endParaRPr>
                </a:p>
              </p:txBody>
            </p:sp>
          </p:grpSp>
          <p:sp>
            <p:nvSpPr>
              <p:cNvPr id="44" name="圆角矩形 9"/>
              <p:cNvSpPr/>
              <p:nvPr/>
            </p:nvSpPr>
            <p:spPr>
              <a:xfrm rot="20248206">
                <a:off x="2950" y="1924"/>
                <a:ext cx="1514" cy="1078"/>
              </a:xfrm>
              <a:custGeom>
                <a:avLst/>
                <a:gdLst/>
                <a:ahLst/>
                <a:cxnLst/>
                <a:rect l="l" t="t" r="r" b="b"/>
                <a:pathLst>
                  <a:path w="1470269" h="1046776">
                    <a:moveTo>
                      <a:pt x="0" y="0"/>
                    </a:moveTo>
                    <a:lnTo>
                      <a:pt x="1470269" y="609904"/>
                    </a:lnTo>
                    <a:lnTo>
                      <a:pt x="1470269" y="868403"/>
                    </a:lnTo>
                    <a:cubicBezTo>
                      <a:pt x="1470269" y="966916"/>
                      <a:pt x="1390409" y="1046776"/>
                      <a:pt x="1291896" y="1046776"/>
                    </a:cubicBezTo>
                    <a:lnTo>
                      <a:pt x="178373" y="1046776"/>
                    </a:lnTo>
                    <a:cubicBezTo>
                      <a:pt x="79860" y="1046776"/>
                      <a:pt x="0" y="966916"/>
                      <a:pt x="0" y="868403"/>
                    </a:cubicBezTo>
                    <a:close/>
                  </a:path>
                </a:pathLst>
              </a:custGeom>
              <a:solidFill>
                <a:srgbClr val="FFFFFF">
                  <a:alpha val="67843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2097" y="2087"/>
              <a:ext cx="304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45"/>
          <p:cNvSpPr txBox="1"/>
          <p:nvPr/>
        </p:nvSpPr>
        <p:spPr>
          <a:xfrm>
            <a:off x="3215600" y="1173234"/>
            <a:ext cx="438073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（孩子做了让你温暖、感动的事）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6"/>
          <p:cNvSpPr txBox="1"/>
          <p:nvPr/>
        </p:nvSpPr>
        <p:spPr>
          <a:xfrm>
            <a:off x="3215640" y="695960"/>
            <a:ext cx="3538855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80000"/>
              </a:lnSpc>
              <a:defRPr/>
            </a:pPr>
            <a:r>
              <a:rPr lang="zh-CN" altLang="en-US" sz="3200" b="1" dirty="0">
                <a:solidFill>
                  <a:srgbClr val="FF881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感谢性的鼓励：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881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280974" y="1081980"/>
            <a:ext cx="3595282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 w="med" len="med"/>
            <a:tailEnd type="oval" w="med" len="med"/>
          </a:ln>
          <a:effectLst/>
        </p:spPr>
      </p:cxnSp>
      <p:grpSp>
        <p:nvGrpSpPr>
          <p:cNvPr id="33" name="组合 32"/>
          <p:cNvGrpSpPr/>
          <p:nvPr/>
        </p:nvGrpSpPr>
        <p:grpSpPr>
          <a:xfrm>
            <a:off x="1928495" y="1726565"/>
            <a:ext cx="1930400" cy="1659890"/>
            <a:chOff x="3037" y="2719"/>
            <a:chExt cx="3040" cy="2614"/>
          </a:xfrm>
        </p:grpSpPr>
        <p:grpSp>
          <p:nvGrpSpPr>
            <p:cNvPr id="28" name="组合 27"/>
            <p:cNvGrpSpPr/>
            <p:nvPr/>
          </p:nvGrpSpPr>
          <p:grpSpPr>
            <a:xfrm>
              <a:off x="3531" y="2719"/>
              <a:ext cx="1875" cy="2614"/>
              <a:chOff x="3531" y="2719"/>
              <a:chExt cx="1875" cy="2614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3531" y="2719"/>
                <a:ext cx="1654" cy="2615"/>
                <a:chOff x="3531" y="2719"/>
                <a:chExt cx="1654" cy="261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 rot="20248206">
                  <a:off x="3671" y="3110"/>
                  <a:ext cx="1514" cy="2225"/>
                  <a:chOff x="1403648" y="1052736"/>
                  <a:chExt cx="1803331" cy="2808312"/>
                </a:xfrm>
              </p:grpSpPr>
              <p:sp>
                <p:nvSpPr>
                  <p:cNvPr id="50" name="圆角矩形 49"/>
                  <p:cNvSpPr/>
                  <p:nvPr/>
                </p:nvSpPr>
                <p:spPr>
                  <a:xfrm>
                    <a:off x="1403648" y="1052736"/>
                    <a:ext cx="1803331" cy="2808312"/>
                  </a:xfrm>
                  <a:prstGeom prst="roundRect">
                    <a:avLst>
                      <a:gd name="adj" fmla="val 12132"/>
                    </a:avLst>
                  </a:prstGeom>
                  <a:solidFill>
                    <a:srgbClr val="8DB529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51" name="圆角矩形 50"/>
                  <p:cNvSpPr/>
                  <p:nvPr/>
                </p:nvSpPr>
                <p:spPr>
                  <a:xfrm>
                    <a:off x="1480545" y="1111681"/>
                    <a:ext cx="1656184" cy="2691298"/>
                  </a:xfrm>
                  <a:prstGeom prst="roundRect">
                    <a:avLst>
                      <a:gd name="adj" fmla="val 12132"/>
                    </a:avLst>
                  </a:prstGeom>
                  <a:noFill/>
                  <a:ln w="254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52" name="TextBox 51"/>
                <p:cNvSpPr txBox="1"/>
                <p:nvPr/>
              </p:nvSpPr>
              <p:spPr>
                <a:xfrm rot="20248206">
                  <a:off x="3531" y="2719"/>
                  <a:ext cx="1307" cy="2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algn="just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ungsuh" panose="02030600000101010101" pitchFamily="18" charset="-127"/>
                      <a:ea typeface="Gungsuh" panose="02030600000101010101" pitchFamily="18" charset="-127"/>
                    </a:rPr>
                    <a:t>B</a:t>
                  </a:r>
                  <a:endParaRPr kumimoji="0" lang="en-US" altLang="zh-CN" sz="8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ungsuh" panose="02030600000101010101" pitchFamily="18" charset="-127"/>
                    <a:ea typeface="Gungsuh" panose="02030600000101010101" pitchFamily="18" charset="-127"/>
                  </a:endParaRPr>
                </a:p>
              </p:txBody>
            </p:sp>
          </p:grpSp>
          <p:sp>
            <p:nvSpPr>
              <p:cNvPr id="53" name="圆角矩形 9"/>
              <p:cNvSpPr/>
              <p:nvPr/>
            </p:nvSpPr>
            <p:spPr>
              <a:xfrm rot="20248206">
                <a:off x="3892" y="4225"/>
                <a:ext cx="1514" cy="1078"/>
              </a:xfrm>
              <a:custGeom>
                <a:avLst/>
                <a:gdLst/>
                <a:ahLst/>
                <a:cxnLst/>
                <a:rect l="l" t="t" r="r" b="b"/>
                <a:pathLst>
                  <a:path w="1470269" h="1046776">
                    <a:moveTo>
                      <a:pt x="0" y="0"/>
                    </a:moveTo>
                    <a:lnTo>
                      <a:pt x="1470269" y="609904"/>
                    </a:lnTo>
                    <a:lnTo>
                      <a:pt x="1470269" y="868403"/>
                    </a:lnTo>
                    <a:cubicBezTo>
                      <a:pt x="1470269" y="966916"/>
                      <a:pt x="1390409" y="1046776"/>
                      <a:pt x="1291896" y="1046776"/>
                    </a:cubicBezTo>
                    <a:lnTo>
                      <a:pt x="178373" y="1046776"/>
                    </a:lnTo>
                    <a:cubicBezTo>
                      <a:pt x="79860" y="1046776"/>
                      <a:pt x="0" y="966916"/>
                      <a:pt x="0" y="868403"/>
                    </a:cubicBezTo>
                    <a:close/>
                  </a:path>
                </a:pathLst>
              </a:custGeom>
              <a:solidFill>
                <a:srgbClr val="FFFFFF">
                  <a:alpha val="67843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3037" y="4377"/>
              <a:ext cx="304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54"/>
          <p:cNvSpPr txBox="1"/>
          <p:nvPr/>
        </p:nvSpPr>
        <p:spPr>
          <a:xfrm>
            <a:off x="3812605" y="2626996"/>
            <a:ext cx="380467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（鼓励孩子的勇气，能力）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55"/>
          <p:cNvSpPr txBox="1"/>
          <p:nvPr/>
        </p:nvSpPr>
        <p:spPr>
          <a:xfrm>
            <a:off x="3812540" y="2149475"/>
            <a:ext cx="3538855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80000"/>
              </a:lnSpc>
              <a:defRPr/>
            </a:pPr>
            <a:r>
              <a:rPr lang="zh-CN" altLang="en-US" sz="3200" b="1" dirty="0">
                <a:solidFill>
                  <a:srgbClr val="FF881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赋权性的鼓励：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881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877979" y="2535742"/>
            <a:ext cx="3595282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 w="med" len="med"/>
            <a:tailEnd type="oval" w="med" len="med"/>
          </a:ln>
          <a:effectLst/>
        </p:spPr>
      </p:cxnSp>
      <p:grpSp>
        <p:nvGrpSpPr>
          <p:cNvPr id="34" name="组合 33"/>
          <p:cNvGrpSpPr/>
          <p:nvPr/>
        </p:nvGrpSpPr>
        <p:grpSpPr>
          <a:xfrm>
            <a:off x="2555875" y="3166745"/>
            <a:ext cx="1930400" cy="1681480"/>
            <a:chOff x="4025" y="4987"/>
            <a:chExt cx="3040" cy="2648"/>
          </a:xfrm>
        </p:grpSpPr>
        <p:grpSp>
          <p:nvGrpSpPr>
            <p:cNvPr id="29" name="组合 28"/>
            <p:cNvGrpSpPr/>
            <p:nvPr/>
          </p:nvGrpSpPr>
          <p:grpSpPr>
            <a:xfrm>
              <a:off x="4518" y="4987"/>
              <a:ext cx="1876" cy="2648"/>
              <a:chOff x="4518" y="4987"/>
              <a:chExt cx="1876" cy="264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518" y="4987"/>
                <a:ext cx="1654" cy="2648"/>
                <a:chOff x="4518" y="4987"/>
                <a:chExt cx="1654" cy="2648"/>
              </a:xfrm>
            </p:grpSpPr>
            <p:grpSp>
              <p:nvGrpSpPr>
                <p:cNvPr id="12" name="组合 57"/>
                <p:cNvGrpSpPr/>
                <p:nvPr/>
              </p:nvGrpSpPr>
              <p:grpSpPr>
                <a:xfrm rot="20248206">
                  <a:off x="4658" y="5411"/>
                  <a:ext cx="1514" cy="2225"/>
                  <a:chOff x="1403648" y="1052736"/>
                  <a:chExt cx="1803331" cy="2808312"/>
                </a:xfrm>
              </p:grpSpPr>
              <p:sp>
                <p:nvSpPr>
                  <p:cNvPr id="59" name="圆角矩形 58"/>
                  <p:cNvSpPr/>
                  <p:nvPr/>
                </p:nvSpPr>
                <p:spPr>
                  <a:xfrm>
                    <a:off x="1403648" y="1052736"/>
                    <a:ext cx="1803331" cy="2808312"/>
                  </a:xfrm>
                  <a:prstGeom prst="roundRect">
                    <a:avLst>
                      <a:gd name="adj" fmla="val 12132"/>
                    </a:avLst>
                  </a:prstGeom>
                  <a:solidFill>
                    <a:srgbClr val="8DB529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0" name="圆角矩形 59"/>
                  <p:cNvSpPr/>
                  <p:nvPr/>
                </p:nvSpPr>
                <p:spPr>
                  <a:xfrm>
                    <a:off x="1480545" y="1111681"/>
                    <a:ext cx="1656184" cy="2691298"/>
                  </a:xfrm>
                  <a:prstGeom prst="roundRect">
                    <a:avLst>
                      <a:gd name="adj" fmla="val 12132"/>
                    </a:avLst>
                  </a:prstGeom>
                  <a:noFill/>
                  <a:ln w="254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 rot="20248206">
                  <a:off x="4518" y="4987"/>
                  <a:ext cx="1307" cy="2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algn="just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ungsuh" panose="02030600000101010101" pitchFamily="18" charset="-127"/>
                      <a:ea typeface="Gungsuh" panose="02030600000101010101" pitchFamily="18" charset="-127"/>
                    </a:rPr>
                    <a:t>C</a:t>
                  </a:r>
                  <a:endParaRPr kumimoji="0" lang="en-US" altLang="zh-CN" sz="8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ungsuh" panose="02030600000101010101" pitchFamily="18" charset="-127"/>
                    <a:ea typeface="Gungsuh" panose="02030600000101010101" pitchFamily="18" charset="-127"/>
                  </a:endParaRPr>
                </a:p>
              </p:txBody>
            </p:sp>
          </p:grpSp>
          <p:sp>
            <p:nvSpPr>
              <p:cNvPr id="62" name="圆角矩形 9"/>
              <p:cNvSpPr/>
              <p:nvPr/>
            </p:nvSpPr>
            <p:spPr>
              <a:xfrm rot="20248206">
                <a:off x="4880" y="6526"/>
                <a:ext cx="1514" cy="1078"/>
              </a:xfrm>
              <a:custGeom>
                <a:avLst/>
                <a:gdLst/>
                <a:ahLst/>
                <a:cxnLst/>
                <a:rect l="l" t="t" r="r" b="b"/>
                <a:pathLst>
                  <a:path w="1470269" h="1046776">
                    <a:moveTo>
                      <a:pt x="0" y="0"/>
                    </a:moveTo>
                    <a:lnTo>
                      <a:pt x="1470269" y="609904"/>
                    </a:lnTo>
                    <a:lnTo>
                      <a:pt x="1470269" y="868403"/>
                    </a:lnTo>
                    <a:cubicBezTo>
                      <a:pt x="1470269" y="966916"/>
                      <a:pt x="1390409" y="1046776"/>
                      <a:pt x="1291896" y="1046776"/>
                    </a:cubicBezTo>
                    <a:lnTo>
                      <a:pt x="178373" y="1046776"/>
                    </a:lnTo>
                    <a:cubicBezTo>
                      <a:pt x="79860" y="1046776"/>
                      <a:pt x="0" y="966916"/>
                      <a:pt x="0" y="868403"/>
                    </a:cubicBezTo>
                    <a:close/>
                  </a:path>
                </a:pathLst>
              </a:custGeom>
              <a:solidFill>
                <a:srgbClr val="FFFFFF">
                  <a:alpha val="67843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4025" y="6678"/>
              <a:ext cx="304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4" name="TextBox 63"/>
          <p:cNvSpPr txBox="1"/>
          <p:nvPr/>
        </p:nvSpPr>
        <p:spPr>
          <a:xfrm>
            <a:off x="4439736" y="4087984"/>
            <a:ext cx="41647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（具体清晰的描述事件）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39920" y="3610610"/>
            <a:ext cx="3538855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80000"/>
              </a:lnSpc>
              <a:defRPr/>
            </a:pPr>
            <a:r>
              <a:rPr lang="zh-CN" altLang="en-US" sz="3200" b="1" dirty="0">
                <a:solidFill>
                  <a:srgbClr val="FF881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描述性的鼓励：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881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4505110" y="3996730"/>
            <a:ext cx="3595282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 w="med" len="med"/>
            <a:tailEnd type="oval" w="med" len="med"/>
          </a:ln>
          <a:effectLst/>
        </p:spPr>
      </p:cxnSp>
      <p:grpSp>
        <p:nvGrpSpPr>
          <p:cNvPr id="35" name="组合 34"/>
          <p:cNvGrpSpPr/>
          <p:nvPr/>
        </p:nvGrpSpPr>
        <p:grpSpPr>
          <a:xfrm>
            <a:off x="3203575" y="4633595"/>
            <a:ext cx="1930400" cy="1681480"/>
            <a:chOff x="5045" y="7297"/>
            <a:chExt cx="3040" cy="2648"/>
          </a:xfrm>
        </p:grpSpPr>
        <p:grpSp>
          <p:nvGrpSpPr>
            <p:cNvPr id="30" name="组合 29"/>
            <p:cNvGrpSpPr/>
            <p:nvPr/>
          </p:nvGrpSpPr>
          <p:grpSpPr>
            <a:xfrm>
              <a:off x="5539" y="7297"/>
              <a:ext cx="1875" cy="2648"/>
              <a:chOff x="5539" y="7297"/>
              <a:chExt cx="1875" cy="2648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5539" y="7297"/>
                <a:ext cx="1654" cy="2648"/>
                <a:chOff x="5539" y="7297"/>
                <a:chExt cx="1654" cy="2648"/>
              </a:xfrm>
            </p:grpSpPr>
            <p:grpSp>
              <p:nvGrpSpPr>
                <p:cNvPr id="13" name="组合 66"/>
                <p:cNvGrpSpPr/>
                <p:nvPr/>
              </p:nvGrpSpPr>
              <p:grpSpPr>
                <a:xfrm rot="20248206">
                  <a:off x="5679" y="7721"/>
                  <a:ext cx="1514" cy="2225"/>
                  <a:chOff x="1403648" y="1052736"/>
                  <a:chExt cx="1803331" cy="2808312"/>
                </a:xfrm>
              </p:grpSpPr>
              <p:sp>
                <p:nvSpPr>
                  <p:cNvPr id="68" name="圆角矩形 67"/>
                  <p:cNvSpPr/>
                  <p:nvPr/>
                </p:nvSpPr>
                <p:spPr>
                  <a:xfrm>
                    <a:off x="1403648" y="1052736"/>
                    <a:ext cx="1803331" cy="2808312"/>
                  </a:xfrm>
                  <a:prstGeom prst="roundRect">
                    <a:avLst>
                      <a:gd name="adj" fmla="val 12132"/>
                    </a:avLst>
                  </a:prstGeom>
                  <a:solidFill>
                    <a:srgbClr val="8DB529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9" name="圆角矩形 68"/>
                  <p:cNvSpPr/>
                  <p:nvPr/>
                </p:nvSpPr>
                <p:spPr>
                  <a:xfrm>
                    <a:off x="1480545" y="1111681"/>
                    <a:ext cx="1656184" cy="2691298"/>
                  </a:xfrm>
                  <a:prstGeom prst="roundRect">
                    <a:avLst>
                      <a:gd name="adj" fmla="val 12132"/>
                    </a:avLst>
                  </a:prstGeom>
                  <a:noFill/>
                  <a:ln w="254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70" name="TextBox 69"/>
                <p:cNvSpPr txBox="1"/>
                <p:nvPr/>
              </p:nvSpPr>
              <p:spPr>
                <a:xfrm rot="20248206">
                  <a:off x="5539" y="7297"/>
                  <a:ext cx="1307" cy="25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marL="0" marR="0" lvl="0" indent="0" algn="just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8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ungsuh" panose="02030600000101010101" pitchFamily="18" charset="-127"/>
                      <a:ea typeface="Gungsuh" panose="02030600000101010101" pitchFamily="18" charset="-127"/>
                    </a:rPr>
                    <a:t>D</a:t>
                  </a:r>
                  <a:endParaRPr kumimoji="0" lang="en-US" altLang="zh-CN" sz="8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ungsuh" panose="02030600000101010101" pitchFamily="18" charset="-127"/>
                    <a:ea typeface="Gungsuh" panose="02030600000101010101" pitchFamily="18" charset="-127"/>
                  </a:endParaRPr>
                </a:p>
              </p:txBody>
            </p:sp>
          </p:grpSp>
          <p:sp>
            <p:nvSpPr>
              <p:cNvPr id="71" name="圆角矩形 9"/>
              <p:cNvSpPr/>
              <p:nvPr/>
            </p:nvSpPr>
            <p:spPr>
              <a:xfrm rot="20248206">
                <a:off x="5900" y="8836"/>
                <a:ext cx="1514" cy="1078"/>
              </a:xfrm>
              <a:custGeom>
                <a:avLst/>
                <a:gdLst/>
                <a:ahLst/>
                <a:cxnLst/>
                <a:rect l="l" t="t" r="r" b="b"/>
                <a:pathLst>
                  <a:path w="1470269" h="1046776">
                    <a:moveTo>
                      <a:pt x="0" y="0"/>
                    </a:moveTo>
                    <a:lnTo>
                      <a:pt x="1470269" y="609904"/>
                    </a:lnTo>
                    <a:lnTo>
                      <a:pt x="1470269" y="868403"/>
                    </a:lnTo>
                    <a:cubicBezTo>
                      <a:pt x="1470269" y="966916"/>
                      <a:pt x="1390409" y="1046776"/>
                      <a:pt x="1291896" y="1046776"/>
                    </a:cubicBezTo>
                    <a:lnTo>
                      <a:pt x="178373" y="1046776"/>
                    </a:lnTo>
                    <a:cubicBezTo>
                      <a:pt x="79860" y="1046776"/>
                      <a:pt x="0" y="966916"/>
                      <a:pt x="0" y="868403"/>
                    </a:cubicBezTo>
                    <a:close/>
                  </a:path>
                </a:pathLst>
              </a:custGeom>
              <a:solidFill>
                <a:srgbClr val="FFFFFF">
                  <a:alpha val="67843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72" name="Picture 2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5045" y="8987"/>
              <a:ext cx="304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3" name="TextBox 72"/>
          <p:cNvSpPr txBox="1"/>
          <p:nvPr/>
        </p:nvSpPr>
        <p:spPr>
          <a:xfrm>
            <a:off x="5087808" y="5562318"/>
            <a:ext cx="31566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孩子做错事，你受不了，那就沉默。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87620" y="5077460"/>
            <a:ext cx="2705100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80000"/>
              </a:lnSpc>
              <a:defRPr/>
            </a:pPr>
            <a:r>
              <a:rPr lang="zh-CN" altLang="en-US" sz="3200" b="1" dirty="0">
                <a:solidFill>
                  <a:srgbClr val="FF881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沉默也是鼓励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881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V="1">
            <a:off x="5153025" y="5445125"/>
            <a:ext cx="3451860" cy="1841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76" name="矩形 49"/>
          <p:cNvSpPr/>
          <p:nvPr/>
        </p:nvSpPr>
        <p:spPr>
          <a:xfrm rot="20302543">
            <a:off x="576617" y="265747"/>
            <a:ext cx="734032" cy="6972881"/>
          </a:xfrm>
          <a:custGeom>
            <a:avLst/>
            <a:gdLst/>
            <a:ahLst/>
            <a:cxnLst/>
            <a:rect l="l" t="t" r="r" b="b"/>
            <a:pathLst>
              <a:path w="734032" h="6972881">
                <a:moveTo>
                  <a:pt x="734032" y="0"/>
                </a:moveTo>
                <a:lnTo>
                  <a:pt x="734032" y="6972881"/>
                </a:lnTo>
                <a:lnTo>
                  <a:pt x="0" y="6681897"/>
                </a:lnTo>
                <a:lnTo>
                  <a:pt x="0" y="1851660"/>
                </a:lnTo>
                <a:close/>
              </a:path>
            </a:pathLst>
          </a:cu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 rot="20311680">
            <a:off x="544096" y="2081096"/>
            <a:ext cx="738664" cy="3312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鼓励的类型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110635" y="154056"/>
            <a:ext cx="221488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rgbClr val="FF88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父母功课</a:t>
            </a:r>
            <a:endParaRPr altLang="en-US" sz="2800" b="1" dirty="0">
              <a:solidFill>
                <a:srgbClr val="FF881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9" grpId="0"/>
      <p:bldP spid="65" grpId="0"/>
      <p:bldP spid="64" grpId="0"/>
      <p:bldP spid="74" grpId="0"/>
      <p:bldP spid="73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>
            <a:off x="277005" y="207396"/>
            <a:ext cx="221488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rgbClr val="FF88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父母功课</a:t>
            </a:r>
            <a:endParaRPr lang="zh-CN" altLang="en-US" sz="4000" b="1" dirty="0">
              <a:solidFill>
                <a:srgbClr val="FF881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22648"/>
          <a:stretch>
            <a:fillRect/>
          </a:stretch>
        </p:blipFill>
        <p:spPr>
          <a:xfrm>
            <a:off x="865505" y="1410335"/>
            <a:ext cx="7082155" cy="40373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5390" y="1842135"/>
            <a:ext cx="48044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相信孩子学会</a:t>
            </a:r>
            <a:r>
              <a:rPr altLang="en-US" sz="4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放手</a:t>
            </a:r>
            <a:endParaRPr altLang="en-US" sz="4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90084" y="2028716"/>
            <a:ext cx="4653280" cy="27997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alt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谢谢聆听</a:t>
            </a:r>
            <a:endParaRPr altLang="en-US" sz="8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endParaRPr lang="zh-CN" altLang="en-US" sz="8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tingsha宋体 (正文)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ContempPhotoAlbum</Template>
  <TotalTime>0</TotalTime>
  <Words>495</Words>
  <Application>WPS 演示</Application>
  <PresentationFormat>全屏显示(4:3)</PresentationFormat>
  <Paragraphs>155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tingsha宋体 (正文)</vt:lpstr>
      <vt:lpstr>Arial</vt:lpstr>
      <vt:lpstr>微软雅黑</vt:lpstr>
      <vt:lpstr>Wingdings</vt:lpstr>
      <vt:lpstr>Kartika</vt:lpstr>
      <vt:lpstr>Calibri</vt:lpstr>
      <vt:lpstr>Gungsuh</vt:lpstr>
      <vt:lpstr>楷体</vt:lpstr>
      <vt:lpstr>Arial Unicode MS</vt:lpstr>
      <vt:lpstr>Arial Unicode MS</vt:lpstr>
      <vt:lpstr>ContempPhotoAlbum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sammi刘莹</cp:lastModifiedBy>
  <cp:revision>45</cp:revision>
  <dcterms:created xsi:type="dcterms:W3CDTF">2017-12-02T16:35:00Z</dcterms:created>
  <dcterms:modified xsi:type="dcterms:W3CDTF">2018-02-12T17:07:58Z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TC101769259990</vt:lpwstr>
  </property>
  <property fmtid="{D5CDD505-2E9C-101B-9397-08002B2CF9AE}" pid="3" name="KSOProductBuildVer">
    <vt:lpwstr>2052-10.1.0.7106</vt:lpwstr>
  </property>
</Properties>
</file>