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  <p:sldId id="258" r:id="rId5"/>
    <p:sldId id="260" r:id="rId6"/>
    <p:sldId id="269" r:id="rId7"/>
    <p:sldId id="270" r:id="rId8"/>
    <p:sldId id="278" r:id="rId9"/>
    <p:sldId id="288" r:id="rId10"/>
    <p:sldId id="271" r:id="rId11"/>
    <p:sldId id="276" r:id="rId12"/>
    <p:sldId id="300" r:id="rId13"/>
    <p:sldId id="277" r:id="rId14"/>
    <p:sldId id="299" r:id="rId15"/>
    <p:sldId id="281" r:id="rId16"/>
    <p:sldId id="287" r:id="rId17"/>
  </p:sldIdLst>
  <p:sldSz cx="9144000" cy="5144135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969"/>
    <a:srgbClr val="393B42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4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相册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02888"/>
            <a:ext cx="228600" cy="3944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00030"/>
            <a:ext cx="1447800" cy="394404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 sz="135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101230"/>
            <a:ext cx="8672946" cy="9288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zh-CN"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单击此处添加相册标题</a:t>
            </a:r>
            <a:endParaRPr kumimoji="0" lang="zh-CN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14320"/>
            <a:ext cx="6858000" cy="3930321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15000"/>
              </a:spcBef>
              <a:defRPr kumimoji="0" lang="zh-CN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2774644"/>
            <a:ext cx="2933700" cy="273892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1686220"/>
            <a:ext cx="5181600" cy="743080"/>
          </a:xfrm>
        </p:spPr>
        <p:txBody>
          <a:bodyPr/>
          <a:lstStyle>
            <a:lvl1pPr marL="0" indent="0" algn="r" eaLnBrk="1" latinLnBrk="0" hangingPunct="1">
              <a:buNone/>
              <a:defRPr kumimoji="0" lang="zh-CN" sz="15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zh-CN"/>
              <a:t>单击此处添加日期或详细信息</a:t>
            </a:r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栏: 3 横栏和 2 纵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2572200"/>
            <a:ext cx="2070154" cy="234356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257175" indent="-257175" algn="ctr" rtl="0" eaLnBrk="1" latinLnBrk="0" hangingPunct="1">
              <a:spcBef>
                <a:spcPct val="15000"/>
              </a:spcBef>
              <a:defRPr kumimoji="0" lang="zh-CN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171480"/>
            <a:ext cx="5562600" cy="312951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257175" indent="-257175" algn="ctr" rtl="0" eaLnBrk="1" latinLnBrk="0" hangingPunct="1">
              <a:spcBef>
                <a:spcPct val="15000"/>
              </a:spcBef>
              <a:defRPr kumimoji="0" lang="zh-CN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171480"/>
            <a:ext cx="2070154" cy="234356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257175" indent="-257175" algn="ctr" rtl="0" eaLnBrk="1" latinLnBrk="0" hangingPunct="1">
              <a:spcBef>
                <a:spcPct val="15000"/>
              </a:spcBef>
              <a:defRPr kumimoji="0" lang="zh-CN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3372440"/>
            <a:ext cx="2743200" cy="15433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257175" indent="-257175" algn="ctr" rtl="0" eaLnBrk="1" latinLnBrk="0" hangingPunct="1">
              <a:spcBef>
                <a:spcPct val="15000"/>
              </a:spcBef>
              <a:defRPr kumimoji="0" lang="zh-CN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3372440"/>
            <a:ext cx="2743200" cy="15433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257175" indent="-257175" algn="ctr" rtl="0" eaLnBrk="1" latinLnBrk="0" hangingPunct="1">
              <a:spcBef>
                <a:spcPct val="15000"/>
              </a:spcBef>
              <a:defRPr kumimoji="0" lang="zh-CN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171480"/>
            <a:ext cx="4754880" cy="4744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15000"/>
              </a:spcBef>
              <a:defRPr kumimoji="0" lang="zh-CN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171480"/>
            <a:ext cx="3200400" cy="2858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zh-CN" sz="150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69670" y="231907"/>
            <a:ext cx="5638800" cy="3313748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pic>
        <p:nvPicPr>
          <p:cNvPr id="3" name="图片 2" descr="WK1A1936-编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453840"/>
            <a:ext cx="2236946" cy="3356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63228" y="519086"/>
            <a:ext cx="175926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30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周梦焱</a:t>
            </a:r>
            <a:endParaRPr altLang="zh-CN" sz="30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7496" y="1049152"/>
            <a:ext cx="3867150" cy="2351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lang="zh-CN" altLang="zh-CN" sz="21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国际注册正面管教家长讲师</a:t>
            </a:r>
            <a:endParaRPr lang="zh-CN" altLang="zh-CN" sz="21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lang="zh-CN" altLang="zh-CN" sz="21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国际注册婚姻鼓励咨询师</a:t>
            </a:r>
            <a:endParaRPr lang="zh-CN" altLang="zh-CN" sz="21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lang="zh-CN" altLang="zh-CN" sz="21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思维导图培训师</a:t>
            </a:r>
            <a:endParaRPr lang="zh-CN" altLang="zh-CN" sz="21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altLang="zh-CN" sz="21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TTT软培训师</a:t>
            </a:r>
            <a:endParaRPr altLang="zh-CN" sz="21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altLang="zh-CN" sz="21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关爱留守儿童幸福种子师资</a:t>
            </a:r>
            <a:endParaRPr altLang="zh-CN" sz="21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90550" y="4030954"/>
            <a:ext cx="6504710" cy="928688"/>
          </a:xfrm>
        </p:spPr>
        <p:txBody>
          <a:bodyPr/>
          <a:p>
            <a:endParaRPr lang="zh-CN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49"/>
          <p:cNvSpPr/>
          <p:nvPr/>
        </p:nvSpPr>
        <p:spPr>
          <a:xfrm rot="20302543">
            <a:off x="526256" y="867225"/>
            <a:ext cx="550545" cy="3205639"/>
          </a:xfrm>
          <a:custGeom>
            <a:avLst/>
            <a:gdLst/>
            <a:ahLst/>
            <a:cxnLst/>
            <a:rect l="l" t="t" r="r" b="b"/>
            <a:pathLst>
              <a:path w="734032" h="6972881">
                <a:moveTo>
                  <a:pt x="734032" y="0"/>
                </a:moveTo>
                <a:lnTo>
                  <a:pt x="734032" y="6972881"/>
                </a:lnTo>
                <a:lnTo>
                  <a:pt x="0" y="6681897"/>
                </a:lnTo>
                <a:lnTo>
                  <a:pt x="0" y="1851660"/>
                </a:lnTo>
                <a:close/>
              </a:path>
            </a:pathLst>
          </a:cu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301" y="106654"/>
            <a:ext cx="5153501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家长如何帮助孩子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1384" y="7474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59529" y="8046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90049" y="496429"/>
            <a:ext cx="6292641" cy="4529209"/>
            <a:chOff x="819" y="466"/>
            <a:chExt cx="13773" cy="11095"/>
          </a:xfrm>
        </p:grpSpPr>
        <p:grpSp>
          <p:nvGrpSpPr>
            <p:cNvPr id="3" name="组合 2"/>
            <p:cNvGrpSpPr/>
            <p:nvPr/>
          </p:nvGrpSpPr>
          <p:grpSpPr>
            <a:xfrm>
              <a:off x="2742" y="466"/>
              <a:ext cx="3041" cy="3458"/>
              <a:chOff x="2097" y="37"/>
              <a:chExt cx="3041" cy="345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591" y="37"/>
                <a:ext cx="1873" cy="3458"/>
                <a:chOff x="2591" y="37"/>
                <a:chExt cx="1873" cy="3458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2591" y="37"/>
                  <a:ext cx="1654" cy="3458"/>
                  <a:chOff x="2591" y="37"/>
                  <a:chExt cx="1654" cy="3458"/>
                </a:xfrm>
              </p:grpSpPr>
              <p:grpSp>
                <p:nvGrpSpPr>
                  <p:cNvPr id="6" name="组合 39"/>
                  <p:cNvGrpSpPr/>
                  <p:nvPr/>
                </p:nvGrpSpPr>
                <p:grpSpPr>
                  <a:xfrm rot="20248206">
                    <a:off x="2731" y="821"/>
                    <a:ext cx="1514" cy="2225"/>
                    <a:chOff x="1403648" y="1052736"/>
                    <a:chExt cx="1803331" cy="2808312"/>
                  </a:xfrm>
                </p:grpSpPr>
                <p:sp>
                  <p:nvSpPr>
                    <p:cNvPr id="41" name="圆角矩形 40"/>
                    <p:cNvSpPr/>
                    <p:nvPr/>
                  </p:nvSpPr>
                  <p:spPr>
                    <a:xfrm>
                      <a:off x="1403648" y="1052736"/>
                      <a:ext cx="1803331" cy="2808312"/>
                    </a:xfrm>
                    <a:prstGeom prst="roundRect">
                      <a:avLst>
                        <a:gd name="adj" fmla="val 12132"/>
                      </a:avLst>
                    </a:prstGeom>
                    <a:solidFill>
                      <a:srgbClr val="8DB52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42" name="圆角矩形 41"/>
                    <p:cNvSpPr/>
                    <p:nvPr/>
                  </p:nvSpPr>
                  <p:spPr>
                    <a:xfrm>
                      <a:off x="1480545" y="1111681"/>
                      <a:ext cx="1656184" cy="2691298"/>
                    </a:xfrm>
                    <a:prstGeom prst="roundRect">
                      <a:avLst>
                        <a:gd name="adj" fmla="val 12132"/>
                      </a:avLst>
                    </a:prstGeom>
                    <a:noFill/>
                    <a:ln w="25400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43" name="TextBox 42"/>
                  <p:cNvSpPr txBox="1"/>
                  <p:nvPr/>
                </p:nvSpPr>
                <p:spPr>
                  <a:xfrm rot="20248206">
                    <a:off x="2591" y="37"/>
                    <a:ext cx="1307" cy="34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marL="0" marR="0" lvl="0" indent="0" algn="just" defTabSz="914400" eaLnBrk="1" fontAlgn="auto" latinLnBrk="0" hangingPunct="1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6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Gungsuh" panose="02030600000101010101" pitchFamily="18" charset="-127"/>
                        <a:ea typeface="Gungsuh" panose="02030600000101010101" pitchFamily="18" charset="-127"/>
                      </a:rPr>
                      <a:t>A</a:t>
                    </a:r>
                    <a:endParaRPr kumimoji="0" lang="en-US" altLang="zh-CN" sz="6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ungsuh" panose="02030600000101010101" pitchFamily="18" charset="-127"/>
                      <a:ea typeface="Gungsuh" panose="02030600000101010101" pitchFamily="18" charset="-127"/>
                    </a:endParaRPr>
                  </a:p>
                </p:txBody>
              </p:sp>
            </p:grpSp>
            <p:sp>
              <p:nvSpPr>
                <p:cNvPr id="44" name="圆角矩形 9"/>
                <p:cNvSpPr/>
                <p:nvPr/>
              </p:nvSpPr>
              <p:spPr>
                <a:xfrm rot="20248206">
                  <a:off x="2950" y="1924"/>
                  <a:ext cx="1514" cy="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269" h="1046776">
                      <a:moveTo>
                        <a:pt x="0" y="0"/>
                      </a:moveTo>
                      <a:lnTo>
                        <a:pt x="1470269" y="609904"/>
                      </a:lnTo>
                      <a:lnTo>
                        <a:pt x="1470269" y="868403"/>
                      </a:lnTo>
                      <a:cubicBezTo>
                        <a:pt x="1470269" y="966916"/>
                        <a:pt x="1390409" y="1046776"/>
                        <a:pt x="1291896" y="1046776"/>
                      </a:cubicBezTo>
                      <a:lnTo>
                        <a:pt x="178373" y="1046776"/>
                      </a:lnTo>
                      <a:cubicBezTo>
                        <a:pt x="79860" y="1046776"/>
                        <a:pt x="0" y="966916"/>
                        <a:pt x="0" y="868403"/>
                      </a:cubicBezTo>
                      <a:close/>
                    </a:path>
                  </a:pathLst>
                </a:custGeom>
                <a:solidFill>
                  <a:srgbClr val="FFFFFF">
                    <a:alpha val="67843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>
                <a:fillRect/>
              </a:stretch>
            </p:blipFill>
            <p:spPr bwMode="auto">
              <a:xfrm>
                <a:off x="2097" y="2087"/>
                <a:ext cx="304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TextBox 45"/>
            <p:cNvSpPr txBox="1"/>
            <p:nvPr/>
          </p:nvSpPr>
          <p:spPr>
            <a:xfrm>
              <a:off x="5709" y="2277"/>
              <a:ext cx="8883" cy="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None/>
              </a:pPr>
              <a:r>
                <a:rPr lang="zh-CN" altLang="en-US" sz="21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（孩子做了让你温暖、感动的事）</a:t>
              </a:r>
              <a:endPara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Box 46"/>
            <p:cNvSpPr txBox="1"/>
            <p:nvPr/>
          </p:nvSpPr>
          <p:spPr>
            <a:xfrm>
              <a:off x="5709" y="1525"/>
              <a:ext cx="557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>
                <a:lnSpc>
                  <a:spcPct val="80000"/>
                </a:lnSpc>
                <a:defRPr/>
              </a:pPr>
              <a:r>
                <a:rPr lang="zh-CN" altLang="en-US" sz="2400" b="1" dirty="0">
                  <a:solidFill>
                    <a:srgbClr val="FF881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感谢性的鼓励：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881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5812" y="2268"/>
              <a:ext cx="566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grpSp>
          <p:nvGrpSpPr>
            <p:cNvPr id="37" name="组合 36"/>
            <p:cNvGrpSpPr/>
            <p:nvPr/>
          </p:nvGrpSpPr>
          <p:grpSpPr>
            <a:xfrm>
              <a:off x="3682" y="2833"/>
              <a:ext cx="3041" cy="3458"/>
              <a:chOff x="3037" y="2404"/>
              <a:chExt cx="3041" cy="3458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3531" y="2404"/>
                <a:ext cx="1875" cy="3458"/>
                <a:chOff x="3531" y="2404"/>
                <a:chExt cx="1875" cy="3458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3531" y="2404"/>
                  <a:ext cx="1654" cy="3458"/>
                  <a:chOff x="3531" y="2404"/>
                  <a:chExt cx="1654" cy="3458"/>
                </a:xfrm>
              </p:grpSpPr>
              <p:grpSp>
                <p:nvGrpSpPr>
                  <p:cNvPr id="40" name="组合 48"/>
                  <p:cNvGrpSpPr/>
                  <p:nvPr/>
                </p:nvGrpSpPr>
                <p:grpSpPr>
                  <a:xfrm rot="20248206">
                    <a:off x="3671" y="3110"/>
                    <a:ext cx="1514" cy="2225"/>
                    <a:chOff x="1403648" y="1052736"/>
                    <a:chExt cx="1803331" cy="2808312"/>
                  </a:xfrm>
                </p:grpSpPr>
                <p:sp>
                  <p:nvSpPr>
                    <p:cNvPr id="50" name="圆角矩形 49"/>
                    <p:cNvSpPr/>
                    <p:nvPr/>
                  </p:nvSpPr>
                  <p:spPr>
                    <a:xfrm>
                      <a:off x="1403648" y="1052736"/>
                      <a:ext cx="1803331" cy="2808312"/>
                    </a:xfrm>
                    <a:prstGeom prst="roundRect">
                      <a:avLst>
                        <a:gd name="adj" fmla="val 12132"/>
                      </a:avLst>
                    </a:prstGeom>
                    <a:solidFill>
                      <a:srgbClr val="8DB52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51" name="圆角矩形 50"/>
                    <p:cNvSpPr/>
                    <p:nvPr/>
                  </p:nvSpPr>
                  <p:spPr>
                    <a:xfrm>
                      <a:off x="1480545" y="1111681"/>
                      <a:ext cx="1656184" cy="2691298"/>
                    </a:xfrm>
                    <a:prstGeom prst="roundRect">
                      <a:avLst>
                        <a:gd name="adj" fmla="val 12132"/>
                      </a:avLst>
                    </a:prstGeom>
                    <a:noFill/>
                    <a:ln w="25400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52" name="TextBox 51"/>
                  <p:cNvSpPr txBox="1"/>
                  <p:nvPr/>
                </p:nvSpPr>
                <p:spPr>
                  <a:xfrm rot="20248206">
                    <a:off x="3531" y="2404"/>
                    <a:ext cx="1307" cy="34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marL="0" marR="0" lvl="0" indent="0" algn="just" defTabSz="914400" eaLnBrk="1" fontAlgn="auto" latinLnBrk="0" hangingPunct="1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6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Gungsuh" panose="02030600000101010101" pitchFamily="18" charset="-127"/>
                        <a:ea typeface="Gungsuh" panose="02030600000101010101" pitchFamily="18" charset="-127"/>
                      </a:rPr>
                      <a:t>B</a:t>
                    </a:r>
                    <a:endParaRPr kumimoji="0" lang="en-US" altLang="zh-CN" sz="6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ungsuh" panose="02030600000101010101" pitchFamily="18" charset="-127"/>
                      <a:ea typeface="Gungsuh" panose="02030600000101010101" pitchFamily="18" charset="-127"/>
                    </a:endParaRPr>
                  </a:p>
                </p:txBody>
              </p:sp>
            </p:grpSp>
            <p:sp>
              <p:nvSpPr>
                <p:cNvPr id="53" name="圆角矩形 9"/>
                <p:cNvSpPr/>
                <p:nvPr/>
              </p:nvSpPr>
              <p:spPr>
                <a:xfrm rot="20248206">
                  <a:off x="3892" y="4225"/>
                  <a:ext cx="1514" cy="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269" h="1046776">
                      <a:moveTo>
                        <a:pt x="0" y="0"/>
                      </a:moveTo>
                      <a:lnTo>
                        <a:pt x="1470269" y="609904"/>
                      </a:lnTo>
                      <a:lnTo>
                        <a:pt x="1470269" y="868403"/>
                      </a:lnTo>
                      <a:cubicBezTo>
                        <a:pt x="1470269" y="966916"/>
                        <a:pt x="1390409" y="1046776"/>
                        <a:pt x="1291896" y="1046776"/>
                      </a:cubicBezTo>
                      <a:lnTo>
                        <a:pt x="178373" y="1046776"/>
                      </a:lnTo>
                      <a:cubicBezTo>
                        <a:pt x="79860" y="1046776"/>
                        <a:pt x="0" y="966916"/>
                        <a:pt x="0" y="868403"/>
                      </a:cubicBezTo>
                      <a:close/>
                    </a:path>
                  </a:pathLst>
                </a:custGeom>
                <a:solidFill>
                  <a:srgbClr val="FFFFFF">
                    <a:alpha val="67843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>
                <a:fillRect/>
              </a:stretch>
            </p:blipFill>
            <p:spPr bwMode="auto">
              <a:xfrm>
                <a:off x="3037" y="4377"/>
                <a:ext cx="304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6" name="TextBox 54"/>
            <p:cNvSpPr txBox="1"/>
            <p:nvPr/>
          </p:nvSpPr>
          <p:spPr>
            <a:xfrm>
              <a:off x="6649" y="4566"/>
              <a:ext cx="6980" cy="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None/>
              </a:pPr>
              <a:r>
                <a:rPr lang="zh-CN" altLang="en-US" sz="21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（鼓励孩子的勇气，能力）</a:t>
              </a:r>
              <a:endPara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TextBox 55"/>
            <p:cNvSpPr txBox="1"/>
            <p:nvPr/>
          </p:nvSpPr>
          <p:spPr>
            <a:xfrm>
              <a:off x="6649" y="3814"/>
              <a:ext cx="557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>
                <a:lnSpc>
                  <a:spcPct val="80000"/>
                </a:lnSpc>
                <a:defRPr/>
              </a:pPr>
              <a:r>
                <a:rPr lang="zh-CN" altLang="en-US" sz="2400" b="1" dirty="0">
                  <a:solidFill>
                    <a:srgbClr val="FF881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赋权性的鼓励：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881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6752" y="4527"/>
              <a:ext cx="566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grpSp>
          <p:nvGrpSpPr>
            <p:cNvPr id="49" name="组合 48"/>
            <p:cNvGrpSpPr/>
            <p:nvPr/>
          </p:nvGrpSpPr>
          <p:grpSpPr>
            <a:xfrm>
              <a:off x="4670" y="5116"/>
              <a:ext cx="3041" cy="3458"/>
              <a:chOff x="4025" y="4687"/>
              <a:chExt cx="3041" cy="3458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4518" y="4687"/>
                <a:ext cx="1876" cy="3458"/>
                <a:chOff x="4518" y="4687"/>
                <a:chExt cx="1876" cy="3458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4518" y="4687"/>
                  <a:ext cx="1654" cy="3458"/>
                  <a:chOff x="4518" y="4687"/>
                  <a:chExt cx="1654" cy="3458"/>
                </a:xfrm>
              </p:grpSpPr>
              <p:grpSp>
                <p:nvGrpSpPr>
                  <p:cNvPr id="57" name="组合 57"/>
                  <p:cNvGrpSpPr/>
                  <p:nvPr/>
                </p:nvGrpSpPr>
                <p:grpSpPr>
                  <a:xfrm rot="20248206">
                    <a:off x="4658" y="5411"/>
                    <a:ext cx="1514" cy="2225"/>
                    <a:chOff x="1403648" y="1052736"/>
                    <a:chExt cx="1803331" cy="2808312"/>
                  </a:xfrm>
                </p:grpSpPr>
                <p:sp>
                  <p:nvSpPr>
                    <p:cNvPr id="59" name="圆角矩形 58"/>
                    <p:cNvSpPr/>
                    <p:nvPr/>
                  </p:nvSpPr>
                  <p:spPr>
                    <a:xfrm>
                      <a:off x="1403648" y="1052736"/>
                      <a:ext cx="1803331" cy="2808312"/>
                    </a:xfrm>
                    <a:prstGeom prst="roundRect">
                      <a:avLst>
                        <a:gd name="adj" fmla="val 12132"/>
                      </a:avLst>
                    </a:prstGeom>
                    <a:solidFill>
                      <a:srgbClr val="8DB52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60" name="圆角矩形 59"/>
                    <p:cNvSpPr/>
                    <p:nvPr/>
                  </p:nvSpPr>
                  <p:spPr>
                    <a:xfrm>
                      <a:off x="1480545" y="1111681"/>
                      <a:ext cx="1656184" cy="2691298"/>
                    </a:xfrm>
                    <a:prstGeom prst="roundRect">
                      <a:avLst>
                        <a:gd name="adj" fmla="val 12132"/>
                      </a:avLst>
                    </a:prstGeom>
                    <a:noFill/>
                    <a:ln w="25400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 rot="20248206">
                    <a:off x="4518" y="4687"/>
                    <a:ext cx="1307" cy="34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marL="0" marR="0" lvl="0" indent="0" algn="just" defTabSz="914400" eaLnBrk="1" fontAlgn="auto" latinLnBrk="0" hangingPunct="1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6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Gungsuh" panose="02030600000101010101" pitchFamily="18" charset="-127"/>
                        <a:ea typeface="Gungsuh" panose="02030600000101010101" pitchFamily="18" charset="-127"/>
                      </a:rPr>
                      <a:t>C</a:t>
                    </a:r>
                    <a:endParaRPr kumimoji="0" lang="en-US" altLang="zh-CN" sz="6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ungsuh" panose="02030600000101010101" pitchFamily="18" charset="-127"/>
                      <a:ea typeface="Gungsuh" panose="02030600000101010101" pitchFamily="18" charset="-127"/>
                    </a:endParaRPr>
                  </a:p>
                </p:txBody>
              </p:sp>
            </p:grpSp>
            <p:sp>
              <p:nvSpPr>
                <p:cNvPr id="62" name="圆角矩形 9"/>
                <p:cNvSpPr/>
                <p:nvPr/>
              </p:nvSpPr>
              <p:spPr>
                <a:xfrm rot="20248206">
                  <a:off x="4880" y="6526"/>
                  <a:ext cx="1514" cy="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269" h="1046776">
                      <a:moveTo>
                        <a:pt x="0" y="0"/>
                      </a:moveTo>
                      <a:lnTo>
                        <a:pt x="1470269" y="609904"/>
                      </a:lnTo>
                      <a:lnTo>
                        <a:pt x="1470269" y="868403"/>
                      </a:lnTo>
                      <a:cubicBezTo>
                        <a:pt x="1470269" y="966916"/>
                        <a:pt x="1390409" y="1046776"/>
                        <a:pt x="1291896" y="1046776"/>
                      </a:cubicBezTo>
                      <a:lnTo>
                        <a:pt x="178373" y="1046776"/>
                      </a:lnTo>
                      <a:cubicBezTo>
                        <a:pt x="79860" y="1046776"/>
                        <a:pt x="0" y="966916"/>
                        <a:pt x="0" y="868403"/>
                      </a:cubicBezTo>
                      <a:close/>
                    </a:path>
                  </a:pathLst>
                </a:custGeom>
                <a:solidFill>
                  <a:srgbClr val="FFFFFF">
                    <a:alpha val="67843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>
                <a:fillRect/>
              </a:stretch>
            </p:blipFill>
            <p:spPr bwMode="auto">
              <a:xfrm>
                <a:off x="4025" y="6678"/>
                <a:ext cx="304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7637" y="6867"/>
              <a:ext cx="6559" cy="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None/>
              </a:pPr>
              <a:r>
                <a:rPr lang="zh-CN" altLang="en-US" sz="21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（具体清晰的描述事件）</a:t>
              </a:r>
              <a:endPara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37" y="6115"/>
              <a:ext cx="557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>
                <a:lnSpc>
                  <a:spcPct val="80000"/>
                </a:lnSpc>
                <a:defRPr/>
              </a:pPr>
              <a:r>
                <a:rPr lang="zh-CN" altLang="en-US" sz="2400" b="1" dirty="0">
                  <a:solidFill>
                    <a:srgbClr val="FF881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描述性的鼓励：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881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7740" y="6828"/>
              <a:ext cx="566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grpSp>
          <p:nvGrpSpPr>
            <p:cNvPr id="58" name="组合 57"/>
            <p:cNvGrpSpPr/>
            <p:nvPr/>
          </p:nvGrpSpPr>
          <p:grpSpPr>
            <a:xfrm>
              <a:off x="5690" y="7456"/>
              <a:ext cx="3041" cy="3458"/>
              <a:chOff x="5045" y="7027"/>
              <a:chExt cx="3041" cy="3458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539" y="7027"/>
                <a:ext cx="1875" cy="3458"/>
                <a:chOff x="5539" y="7027"/>
                <a:chExt cx="1875" cy="3458"/>
              </a:xfrm>
            </p:grpSpPr>
            <p:grpSp>
              <p:nvGrpSpPr>
                <p:cNvPr id="68" name="组合 67"/>
                <p:cNvGrpSpPr/>
                <p:nvPr/>
              </p:nvGrpSpPr>
              <p:grpSpPr>
                <a:xfrm>
                  <a:off x="5539" y="7027"/>
                  <a:ext cx="1654" cy="3458"/>
                  <a:chOff x="5539" y="7027"/>
                  <a:chExt cx="1654" cy="3458"/>
                </a:xfrm>
              </p:grpSpPr>
              <p:grpSp>
                <p:nvGrpSpPr>
                  <p:cNvPr id="69" name="组合 66"/>
                  <p:cNvGrpSpPr/>
                  <p:nvPr/>
                </p:nvGrpSpPr>
                <p:grpSpPr>
                  <a:xfrm rot="20248206">
                    <a:off x="5679" y="7721"/>
                    <a:ext cx="1514" cy="2225"/>
                    <a:chOff x="1403648" y="1052736"/>
                    <a:chExt cx="1803331" cy="2808312"/>
                  </a:xfrm>
                </p:grpSpPr>
                <p:sp>
                  <p:nvSpPr>
                    <p:cNvPr id="70" name="圆角矩形 69"/>
                    <p:cNvSpPr/>
                    <p:nvPr/>
                  </p:nvSpPr>
                  <p:spPr>
                    <a:xfrm>
                      <a:off x="1403648" y="1052736"/>
                      <a:ext cx="1803331" cy="2808312"/>
                    </a:xfrm>
                    <a:prstGeom prst="roundRect">
                      <a:avLst>
                        <a:gd name="adj" fmla="val 12132"/>
                      </a:avLst>
                    </a:prstGeom>
                    <a:solidFill>
                      <a:srgbClr val="8DB52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71" name="圆角矩形 70"/>
                    <p:cNvSpPr/>
                    <p:nvPr/>
                  </p:nvSpPr>
                  <p:spPr>
                    <a:xfrm>
                      <a:off x="1480545" y="1111681"/>
                      <a:ext cx="1656184" cy="2691298"/>
                    </a:xfrm>
                    <a:prstGeom prst="roundRect">
                      <a:avLst>
                        <a:gd name="adj" fmla="val 12132"/>
                      </a:avLst>
                    </a:prstGeom>
                    <a:noFill/>
                    <a:ln w="25400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72" name="TextBox 69"/>
                  <p:cNvSpPr txBox="1"/>
                  <p:nvPr/>
                </p:nvSpPr>
                <p:spPr>
                  <a:xfrm rot="20248206">
                    <a:off x="5539" y="7027"/>
                    <a:ext cx="1307" cy="34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marL="0" marR="0" lvl="0" indent="0" algn="just" defTabSz="914400" eaLnBrk="1" fontAlgn="auto" latinLnBrk="0" hangingPunct="1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6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Gungsuh" panose="02030600000101010101" pitchFamily="18" charset="-127"/>
                        <a:ea typeface="Gungsuh" panose="02030600000101010101" pitchFamily="18" charset="-127"/>
                      </a:rPr>
                      <a:t>D</a:t>
                    </a:r>
                    <a:endParaRPr kumimoji="0" lang="en-US" altLang="zh-CN" sz="6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ungsuh" panose="02030600000101010101" pitchFamily="18" charset="-127"/>
                      <a:ea typeface="Gungsuh" panose="02030600000101010101" pitchFamily="18" charset="-127"/>
                    </a:endParaRPr>
                  </a:p>
                </p:txBody>
              </p:sp>
            </p:grpSp>
            <p:sp>
              <p:nvSpPr>
                <p:cNvPr id="73" name="圆角矩形 9"/>
                <p:cNvSpPr/>
                <p:nvPr/>
              </p:nvSpPr>
              <p:spPr>
                <a:xfrm rot="20248206">
                  <a:off x="5900" y="8836"/>
                  <a:ext cx="1514" cy="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269" h="1046776">
                      <a:moveTo>
                        <a:pt x="0" y="0"/>
                      </a:moveTo>
                      <a:lnTo>
                        <a:pt x="1470269" y="609904"/>
                      </a:lnTo>
                      <a:lnTo>
                        <a:pt x="1470269" y="868403"/>
                      </a:lnTo>
                      <a:cubicBezTo>
                        <a:pt x="1470269" y="966916"/>
                        <a:pt x="1390409" y="1046776"/>
                        <a:pt x="1291896" y="1046776"/>
                      </a:cubicBezTo>
                      <a:lnTo>
                        <a:pt x="178373" y="1046776"/>
                      </a:lnTo>
                      <a:cubicBezTo>
                        <a:pt x="79860" y="1046776"/>
                        <a:pt x="0" y="966916"/>
                        <a:pt x="0" y="868403"/>
                      </a:cubicBezTo>
                      <a:close/>
                    </a:path>
                  </a:pathLst>
                </a:custGeom>
                <a:solidFill>
                  <a:srgbClr val="FFFFFF">
                    <a:alpha val="67843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>
                <a:fillRect/>
              </a:stretch>
            </p:blipFill>
            <p:spPr bwMode="auto">
              <a:xfrm>
                <a:off x="5045" y="8987"/>
                <a:ext cx="304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5" name="TextBox 72"/>
            <p:cNvSpPr txBox="1"/>
            <p:nvPr/>
          </p:nvSpPr>
          <p:spPr>
            <a:xfrm>
              <a:off x="8657" y="9189"/>
              <a:ext cx="5539" cy="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None/>
              </a:pPr>
              <a:r>
                <a:rPr lang="zh-CN" altLang="en-US" sz="21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孩子做错事，你受不了，那就沉默。</a:t>
              </a:r>
              <a:endParaRPr lang="zh-CN" altLang="en-US" sz="21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buNone/>
              </a:pPr>
              <a:endParaRPr lang="zh-CN" altLang="en-US" sz="15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TextBox 73"/>
            <p:cNvSpPr txBox="1"/>
            <p:nvPr/>
          </p:nvSpPr>
          <p:spPr>
            <a:xfrm>
              <a:off x="8657" y="8426"/>
              <a:ext cx="5241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>
                <a:lnSpc>
                  <a:spcPct val="80000"/>
                </a:lnSpc>
                <a:defRPr/>
              </a:pPr>
              <a:r>
                <a:rPr lang="zh-CN" altLang="en-US" sz="2400" b="1" dirty="0">
                  <a:solidFill>
                    <a:srgbClr val="FF881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沉默也是鼓励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881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 flipV="1">
              <a:off x="8760" y="9139"/>
              <a:ext cx="5436" cy="29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78" name="TextBox 39"/>
            <p:cNvSpPr txBox="1"/>
            <p:nvPr/>
          </p:nvSpPr>
          <p:spPr>
            <a:xfrm rot="20311680">
              <a:off x="1356" y="3706"/>
              <a:ext cx="1309" cy="52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7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鼓励的类型</a:t>
              </a:r>
              <a:endParaRPr lang="zh-CN" altLang="en-US" sz="27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9" name="文本框 7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819" y="672"/>
              <a:ext cx="3488" cy="101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endParaRPr altLang="en-US" sz="210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7688" y="318585"/>
            <a:ext cx="30518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时间管理小工具：甘特图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30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特点：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明显的看到各学科冲刺时间节点，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时刻提醒自己。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96" y="180949"/>
            <a:ext cx="3808095" cy="47786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658" y="257784"/>
            <a:ext cx="1683068" cy="17345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1489" y="459079"/>
            <a:ext cx="30518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时间管理小工具：番茄钟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30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特点：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 panose="020B0503020204020204" charset="-122"/>
              </a:rPr>
              <a:t>始终保持良好的注意力集中，从而高效学习。</a:t>
            </a:r>
            <a:endParaRPr lang="zh-CN" altLang="en-US" sz="27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9480" y="382402"/>
            <a:ext cx="1715929" cy="1560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" y="223811"/>
            <a:ext cx="4121468" cy="44000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60094" y="1052010"/>
            <a:ext cx="823913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行为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560094" y="1848300"/>
            <a:ext cx="823913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情绪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603433" y="2751746"/>
            <a:ext cx="1708309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价值感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560094" y="3656145"/>
            <a:ext cx="1708309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归属感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301" y="106654"/>
            <a:ext cx="5153501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家长如何帮助孩子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8333" y="4313846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用鼓励代替唠叨</a:t>
            </a:r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865" y="819124"/>
            <a:ext cx="5440680" cy="34909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0693" y="1519129"/>
            <a:ext cx="3489960" cy="20999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altLang="en-US" sz="6600" b="1" dirty="0" smtClean="0">
                <a:ln w="1905"/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谢谢聆听</a:t>
            </a:r>
            <a:endParaRPr altLang="en-US" sz="6600" b="1" dirty="0" smtClean="0">
              <a:ln w="1905"/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  <a:p>
            <a:pPr algn="ctr"/>
            <a:endParaRPr lang="zh-CN" altLang="en-US" sz="6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90550" y="4030954"/>
            <a:ext cx="6589871" cy="928688"/>
          </a:xfrm>
        </p:spPr>
        <p:txBody>
          <a:bodyPr/>
          <a:p>
            <a:endParaRPr lang="zh-CN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2521" y="129990"/>
            <a:ext cx="5091113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精力与时间的掌控者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778642"/>
            <a:ext cx="3564255" cy="35209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20732" r="21670"/>
          <a:stretch>
            <a:fillRect/>
          </a:stretch>
        </p:blipFill>
        <p:spPr>
          <a:xfrm>
            <a:off x="3571875" y="778642"/>
            <a:ext cx="3608546" cy="35209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301" y="106654"/>
            <a:ext cx="5153501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高三学生的心理状态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94" y="1021054"/>
            <a:ext cx="6080760" cy="35756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7279" y="3834262"/>
            <a:ext cx="57640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我的目标、方向在哪里？</a:t>
            </a:r>
            <a:endParaRPr lang="zh-CN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301" y="106654"/>
            <a:ext cx="5153501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高三学生的心理状态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311" y="798169"/>
            <a:ext cx="6711791" cy="351615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3835" y="4240027"/>
            <a:ext cx="6770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难以沟通        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即将临战的恐惧</a:t>
            </a:r>
            <a:endParaRPr lang="zh-CN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rcRect l="37438" r="12621"/>
          <a:stretch>
            <a:fillRect/>
          </a:stretch>
        </p:blipFill>
        <p:spPr>
          <a:xfrm>
            <a:off x="769144" y="706729"/>
            <a:ext cx="5552599" cy="38909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tingsha宋体 (正文)"/>
              </a:rPr>
              <a:t>呈现：</a:t>
            </a:r>
            <a:endParaRPr lang="zh-CN" altLang="en-US" sz="2400" b="1" dirty="0">
              <a:solidFill>
                <a:srgbClr val="FF0000"/>
              </a:solidFill>
              <a:latin typeface="tingsha宋体 (正文)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tingsha宋体 (正文)"/>
              </a:rPr>
              <a:t>难以沟通</a:t>
            </a:r>
            <a:endParaRPr lang="zh-CN" altLang="en-US" sz="2400" b="1" dirty="0">
              <a:solidFill>
                <a:srgbClr val="FF0000"/>
              </a:solidFill>
              <a:latin typeface="tingsha宋体 (正文)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tingsha宋体 (正文)"/>
              </a:rPr>
              <a:t>暴躁</a:t>
            </a:r>
            <a:endParaRPr lang="zh-CN" altLang="en-US" sz="2400" b="1" dirty="0">
              <a:solidFill>
                <a:srgbClr val="FF0000"/>
              </a:solidFill>
              <a:latin typeface="tingsha宋体 (正文)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tingsha宋体 (正文)"/>
              </a:rPr>
              <a:t>恐惧</a:t>
            </a:r>
            <a:endParaRPr lang="zh-CN" altLang="en-US" sz="2400" b="1" dirty="0">
              <a:solidFill>
                <a:srgbClr val="FF0000"/>
              </a:solidFill>
              <a:latin typeface="tingsha宋体 (正文)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tingsha宋体 (正文)"/>
              </a:rPr>
              <a:t>厌恶</a:t>
            </a:r>
            <a:endParaRPr lang="zh-CN" altLang="en-US" sz="2400" b="1" dirty="0">
              <a:solidFill>
                <a:srgbClr val="FF0000"/>
              </a:solidFill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301" y="106654"/>
            <a:ext cx="5153501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高三学生的心理状态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8773" y="4313846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思维方式转变</a:t>
            </a:r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1261586" y="3630427"/>
            <a:ext cx="179736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经验模式</a:t>
            </a:r>
            <a:endParaRPr lang="zh-CN" alt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0963" y="3630427"/>
            <a:ext cx="179736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抽象模式</a:t>
            </a:r>
            <a:endParaRPr lang="zh-CN" alt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99480" y="155575"/>
            <a:ext cx="1301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需求：</a:t>
            </a:r>
            <a:endParaRPr lang="zh-CN" altLang="en-US" b="1"/>
          </a:p>
          <a:p>
            <a:r>
              <a:rPr lang="zh-CN" altLang="en-US" b="1"/>
              <a:t>观察力</a:t>
            </a:r>
            <a:endParaRPr lang="zh-CN" altLang="en-US" b="1"/>
          </a:p>
          <a:p>
            <a:r>
              <a:rPr lang="zh-CN" altLang="en-US" b="1"/>
              <a:t>表达力</a:t>
            </a:r>
            <a:endParaRPr lang="zh-CN" altLang="en-US" b="1"/>
          </a:p>
          <a:p>
            <a:r>
              <a:rPr lang="zh-CN" altLang="en-US" b="1"/>
              <a:t>抽象思维</a:t>
            </a:r>
            <a:endParaRPr lang="zh-CN" altLang="en-US" b="1"/>
          </a:p>
          <a:p>
            <a:r>
              <a:rPr lang="zh-CN" altLang="en-US" b="1"/>
              <a:t>综合能力</a:t>
            </a:r>
            <a:endParaRPr lang="zh-CN" altLang="en-US" b="1"/>
          </a:p>
          <a:p>
            <a:r>
              <a:rPr lang="zh-CN" altLang="en-US" b="1"/>
              <a:t>合作能力</a:t>
            </a:r>
            <a:endParaRPr lang="zh-CN" altLang="en-US" b="1"/>
          </a:p>
        </p:txBody>
      </p:sp>
      <p:sp>
        <p:nvSpPr>
          <p:cNvPr id="12" name="文本框 11"/>
          <p:cNvSpPr txBox="1"/>
          <p:nvPr/>
        </p:nvSpPr>
        <p:spPr>
          <a:xfrm>
            <a:off x="6321425" y="4183380"/>
            <a:ext cx="2121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12969"/>
                </a:solidFill>
              </a:rPr>
              <a:t>自我保护</a:t>
            </a:r>
            <a:endParaRPr lang="zh-CN" altLang="en-US" sz="3600" b="1">
              <a:solidFill>
                <a:srgbClr val="01296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301" y="106654"/>
            <a:ext cx="5153501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冰山理论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" y="798169"/>
            <a:ext cx="6678454" cy="35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59935" y="1052195"/>
            <a:ext cx="1352550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行为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559935" y="1848485"/>
            <a:ext cx="1352550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情绪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603433" y="2751746"/>
            <a:ext cx="1708309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价值感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560094" y="3656145"/>
            <a:ext cx="1708309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归属感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238" y="4325276"/>
            <a:ext cx="6126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行为只是冰上浮出水面的部分</a:t>
            </a:r>
            <a:endParaRPr lang="zh-CN" altLang="en-US" sz="135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"/>
            <a:ext cx="277844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五边形 4"/>
          <p:cNvSpPr/>
          <p:nvPr/>
        </p:nvSpPr>
        <p:spPr>
          <a:xfrm>
            <a:off x="0" y="207619"/>
            <a:ext cx="507206" cy="285750"/>
          </a:xfrm>
          <a:prstGeom prst="homePlate">
            <a:avLst>
              <a:gd name="adj" fmla="val 354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方正行楷简体" panose="03000509000000000000" charset="-122"/>
              <a:ea typeface="方正行楷简体" panose="03000509000000000000" charset="-122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199210" y="2212870"/>
            <a:ext cx="448866" cy="4536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16" tIns="45708" rIns="91416" bIns="4570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spect="1" noChangeArrowheads="1" noTextEdit="1"/>
          </p:cNvSpPr>
          <p:nvPr/>
        </p:nvSpPr>
        <p:spPr bwMode="auto">
          <a:xfrm>
            <a:off x="3213497" y="2248588"/>
            <a:ext cx="439341" cy="497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16" tIns="45708" rIns="91416" bIns="4570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AutoShape 10"/>
          <p:cNvSpPr>
            <a:spLocks noChangeAspect="1" noChangeArrowheads="1" noTextEdit="1"/>
          </p:cNvSpPr>
          <p:nvPr/>
        </p:nvSpPr>
        <p:spPr bwMode="auto">
          <a:xfrm>
            <a:off x="8236744" y="2289070"/>
            <a:ext cx="47029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16" tIns="45708" rIns="91416" bIns="4570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" name="图片 5122" descr="1593169_192253095028_2"/>
          <p:cNvPicPr>
            <a:picLocks noChangeAspect="1"/>
          </p:cNvPicPr>
          <p:nvPr/>
        </p:nvPicPr>
        <p:blipFill>
          <a:blip r:embed="rId2"/>
          <a:srcRect l="23616" r="27917" b="3944"/>
          <a:stretch>
            <a:fillRect/>
          </a:stretch>
        </p:blipFill>
        <p:spPr>
          <a:xfrm>
            <a:off x="3025616" y="1638274"/>
            <a:ext cx="1379935" cy="20514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5123" descr="1593169_192253095028_2"/>
          <p:cNvPicPr>
            <a:picLocks noChangeAspect="1"/>
          </p:cNvPicPr>
          <p:nvPr/>
        </p:nvPicPr>
        <p:blipFill>
          <a:blip r:embed="rId2"/>
          <a:srcRect l="23616" r="27917" b="3944"/>
          <a:stretch>
            <a:fillRect/>
          </a:stretch>
        </p:blipFill>
        <p:spPr>
          <a:xfrm>
            <a:off x="4537710" y="1638274"/>
            <a:ext cx="1379935" cy="20514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124" descr="1593169_192253095028_2"/>
          <p:cNvPicPr>
            <a:picLocks noChangeAspect="1"/>
          </p:cNvPicPr>
          <p:nvPr/>
        </p:nvPicPr>
        <p:blipFill>
          <a:blip r:embed="rId2"/>
          <a:srcRect l="23616" r="27917" b="3944"/>
          <a:stretch>
            <a:fillRect/>
          </a:stretch>
        </p:blipFill>
        <p:spPr>
          <a:xfrm>
            <a:off x="6049804" y="1638274"/>
            <a:ext cx="1379935" cy="20514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5125" descr="1593169_192253095028_2"/>
          <p:cNvPicPr>
            <a:picLocks noChangeAspect="1"/>
          </p:cNvPicPr>
          <p:nvPr/>
        </p:nvPicPr>
        <p:blipFill>
          <a:blip r:embed="rId2"/>
          <a:srcRect l="23616" r="27917" b="3944"/>
          <a:stretch>
            <a:fillRect/>
          </a:stretch>
        </p:blipFill>
        <p:spPr>
          <a:xfrm>
            <a:off x="7561898" y="1638274"/>
            <a:ext cx="1379935" cy="205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5126"/>
          <p:cNvSpPr txBox="1"/>
          <p:nvPr/>
        </p:nvSpPr>
        <p:spPr>
          <a:xfrm>
            <a:off x="3133963" y="1962124"/>
            <a:ext cx="1620440" cy="299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寻求过度关注</a:t>
            </a:r>
            <a:endParaRPr lang="zh-CN" altLang="en-US" sz="1350" b="1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5127"/>
          <p:cNvSpPr txBox="1"/>
          <p:nvPr/>
        </p:nvSpPr>
        <p:spPr>
          <a:xfrm>
            <a:off x="2808923" y="2574105"/>
            <a:ext cx="1781175" cy="1106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注意我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让我参与并发挥作用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让我帮忙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ctr">
              <a:spcBef>
                <a:spcPct val="50000"/>
              </a:spcBef>
            </a:pP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5128"/>
          <p:cNvSpPr txBox="1"/>
          <p:nvPr/>
        </p:nvSpPr>
        <p:spPr>
          <a:xfrm>
            <a:off x="4807982" y="2016892"/>
            <a:ext cx="1620440" cy="299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寻求权力</a:t>
            </a:r>
            <a:endParaRPr lang="zh-CN" altLang="en-US" sz="1350" b="1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5129"/>
          <p:cNvSpPr txBox="1"/>
          <p:nvPr/>
        </p:nvSpPr>
        <p:spPr>
          <a:xfrm>
            <a:off x="4405789" y="2628874"/>
            <a:ext cx="1781175" cy="299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给我选择</a:t>
            </a:r>
            <a:endParaRPr lang="zh-CN" altLang="en-US" sz="13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5130"/>
          <p:cNvSpPr txBox="1"/>
          <p:nvPr/>
        </p:nvSpPr>
        <p:spPr>
          <a:xfrm>
            <a:off x="6482001" y="2016892"/>
            <a:ext cx="647700" cy="299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报复</a:t>
            </a:r>
            <a:endParaRPr lang="zh-CN" altLang="en-US" sz="1350" b="1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5131"/>
          <p:cNvSpPr txBox="1"/>
          <p:nvPr/>
        </p:nvSpPr>
        <p:spPr>
          <a:xfrm>
            <a:off x="5833110" y="2628874"/>
            <a:ext cx="1781175" cy="610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我受到伤害</a:t>
            </a:r>
            <a:endParaRPr lang="zh-CN" altLang="en-US" sz="13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请认同我的感受</a:t>
            </a:r>
            <a:endParaRPr lang="zh-CN" altLang="en-US" sz="13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5132"/>
          <p:cNvSpPr txBox="1"/>
          <p:nvPr/>
        </p:nvSpPr>
        <p:spPr>
          <a:xfrm>
            <a:off x="7832170" y="2016892"/>
            <a:ext cx="917972" cy="299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自暴自弃</a:t>
            </a:r>
            <a:endParaRPr lang="zh-CN" altLang="en-US" sz="1350" b="1" dirty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5133"/>
          <p:cNvSpPr txBox="1"/>
          <p:nvPr/>
        </p:nvSpPr>
        <p:spPr>
          <a:xfrm>
            <a:off x="7361396" y="2474569"/>
            <a:ext cx="1781175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不要放弃我</a:t>
            </a:r>
            <a:endParaRPr lang="zh-CN" altLang="en-US" sz="13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让我明白如何</a:t>
            </a:r>
            <a:endParaRPr lang="zh-CN" altLang="en-US" sz="13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迈出一小步</a:t>
            </a:r>
            <a:endParaRPr lang="zh-CN" altLang="en-US" sz="13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41458" y="639101"/>
            <a:ext cx="4466273" cy="85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950" b="1">
                <a:solidFill>
                  <a:srgbClr val="FF88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错误目的行为</a:t>
            </a:r>
            <a:endParaRPr lang="zh-CN" altLang="en-US" sz="4950" b="1">
              <a:solidFill>
                <a:srgbClr val="FF88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68" y="725541"/>
            <a:ext cx="1553766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行  为</a:t>
            </a:r>
            <a:endParaRPr lang="zh-CN" altLang="en-US" sz="21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0568" y="2248826"/>
            <a:ext cx="3223192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10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价值感</a:t>
            </a:r>
            <a:endParaRPr lang="zh-CN" altLang="en-US" sz="21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10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1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1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10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归属感</a:t>
            </a:r>
            <a:endParaRPr lang="zh-CN" altLang="en-US" sz="21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5127"/>
          <p:cNvSpPr txBox="1"/>
          <p:nvPr/>
        </p:nvSpPr>
        <p:spPr>
          <a:xfrm>
            <a:off x="2808923" y="3789495"/>
            <a:ext cx="1781175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120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心烦</a:t>
            </a:r>
            <a:endParaRPr lang="zh-CN" altLang="en-US" sz="12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20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恼怒</a:t>
            </a:r>
            <a:endParaRPr lang="zh-CN" altLang="en-US" sz="12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20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着急</a:t>
            </a:r>
            <a:endParaRPr lang="zh-CN" altLang="en-US" sz="12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20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愧疚</a:t>
            </a:r>
            <a:endParaRPr lang="zh-CN" altLang="en-US" sz="12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ctr">
              <a:spcBef>
                <a:spcPct val="50000"/>
              </a:spcBef>
            </a:pPr>
            <a:endParaRPr lang="zh-CN" altLang="en-US" sz="120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5129"/>
          <p:cNvSpPr txBox="1"/>
          <p:nvPr/>
        </p:nvSpPr>
        <p:spPr>
          <a:xfrm>
            <a:off x="4405789" y="3844264"/>
            <a:ext cx="1781175" cy="1233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生气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受到挑战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受到威胁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被打败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5131"/>
          <p:cNvSpPr txBox="1"/>
          <p:nvPr/>
        </p:nvSpPr>
        <p:spPr>
          <a:xfrm>
            <a:off x="5833110" y="3844264"/>
            <a:ext cx="1781175" cy="1233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受伤害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失望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难以置信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5133"/>
          <p:cNvSpPr txBox="1"/>
          <p:nvPr/>
        </p:nvSpPr>
        <p:spPr>
          <a:xfrm>
            <a:off x="7361396" y="3689959"/>
            <a:ext cx="1781175" cy="1233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绝望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无望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无助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FF8811"/>
                </a:solidFill>
                <a:latin typeface="微软雅黑" panose="020B0503020204020204" charset="-122"/>
                <a:ea typeface="微软雅黑" panose="020B0503020204020204" charset="-122"/>
              </a:rPr>
              <a:t>无能为力</a:t>
            </a:r>
            <a:endParaRPr lang="zh-CN" altLang="en-US" sz="1350" b="1" dirty="0">
              <a:solidFill>
                <a:srgbClr val="FF88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2900" y="450"/>
            <a:ext cx="8630607" cy="34289"/>
          </a:xfrm>
          <a:prstGeom prst="rect">
            <a:avLst/>
          </a:prstGeom>
          <a:gradFill>
            <a:gsLst>
              <a:gs pos="0">
                <a:srgbClr val="FF9923"/>
              </a:gs>
              <a:gs pos="100000">
                <a:srgbClr val="FF78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5200" t="5149" r="15206" b="7823"/>
          <a:stretch>
            <a:fillRect/>
          </a:stretch>
        </p:blipFill>
        <p:spPr>
          <a:xfrm flipH="1">
            <a:off x="594836" y="798169"/>
            <a:ext cx="5104924" cy="35647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34" y="4313846"/>
            <a:ext cx="7084219" cy="645795"/>
          </a:xfrm>
        </p:spPr>
        <p:txBody>
          <a:bodyPr/>
          <a:p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301" y="106654"/>
            <a:ext cx="5153501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高三学生的心理状态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8773" y="4313846"/>
            <a:ext cx="2468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有话找谁说</a:t>
            </a:r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2342515" y="1384935"/>
            <a:ext cx="214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沟通、尊重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6134" y="-20505"/>
            <a:ext cx="398145" cy="5179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64279" y="-14790"/>
            <a:ext cx="1579721" cy="517350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latin typeface="tingsha宋体 (正文)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301" y="106654"/>
            <a:ext cx="5153501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5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家长如何帮助孩子</a:t>
            </a:r>
            <a:endParaRPr lang="zh-CN" sz="405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2"/>
          <p:cNvSpPr/>
          <p:nvPr>
            <p:ph type="body" sz="quarter" idx="10"/>
          </p:nvPr>
        </p:nvSpPr>
        <p:spPr/>
        <p:txBody>
          <a:bodyPr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个体心理学：行为目的论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8211"/>
          <a:stretch>
            <a:fillRect/>
          </a:stretch>
        </p:blipFill>
        <p:spPr>
          <a:xfrm>
            <a:off x="3057525" y="1041400"/>
            <a:ext cx="3679825" cy="30613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34026" y="3682815"/>
            <a:ext cx="1372076" cy="3290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5747" y="1146784"/>
            <a:ext cx="3857149" cy="3092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WPS 演示</Application>
  <PresentationFormat>宽屏</PresentationFormat>
  <Paragraphs>189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tingsha宋体 (正文)</vt:lpstr>
      <vt:lpstr>Wingdings</vt:lpstr>
      <vt:lpstr>微软雅黑</vt:lpstr>
      <vt:lpstr>方正行楷简体</vt:lpstr>
      <vt:lpstr>Calibri</vt:lpstr>
      <vt:lpstr>Gungsuh</vt:lpstr>
      <vt:lpstr>楷体</vt:lpstr>
      <vt:lpstr>Kartika</vt:lpstr>
      <vt:lpstr>Arial Unicode MS</vt:lpstr>
      <vt:lpstr>Arial Unicode MS</vt:lpstr>
      <vt:lpstr>黑体</vt:lpstr>
      <vt:lpstr>仿宋_GB2312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sammi刘莹</cp:lastModifiedBy>
  <cp:revision>13</cp:revision>
  <dcterms:created xsi:type="dcterms:W3CDTF">2018-02-04T14:32:00Z</dcterms:created>
  <dcterms:modified xsi:type="dcterms:W3CDTF">2018-02-13T13:58:55Z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